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62" r:id="rId2"/>
    <p:sldId id="259" r:id="rId3"/>
    <p:sldId id="299" r:id="rId4"/>
    <p:sldId id="300" r:id="rId5"/>
    <p:sldId id="301" r:id="rId6"/>
    <p:sldId id="263" r:id="rId7"/>
    <p:sldId id="266" r:id="rId8"/>
    <p:sldId id="271" r:id="rId9"/>
    <p:sldId id="273" r:id="rId10"/>
    <p:sldId id="280" r:id="rId11"/>
    <p:sldId id="274" r:id="rId12"/>
    <p:sldId id="272" r:id="rId13"/>
    <p:sldId id="281" r:id="rId14"/>
    <p:sldId id="278" r:id="rId15"/>
    <p:sldId id="275" r:id="rId16"/>
    <p:sldId id="268" r:id="rId17"/>
    <p:sldId id="270" r:id="rId18"/>
    <p:sldId id="277" r:id="rId19"/>
    <p:sldId id="283" r:id="rId20"/>
    <p:sldId id="279" r:id="rId21"/>
    <p:sldId id="290" r:id="rId22"/>
    <p:sldId id="284" r:id="rId23"/>
    <p:sldId id="282" r:id="rId24"/>
    <p:sldId id="285" r:id="rId25"/>
    <p:sldId id="276" r:id="rId26"/>
    <p:sldId id="267" r:id="rId27"/>
    <p:sldId id="264" r:id="rId28"/>
    <p:sldId id="289" r:id="rId29"/>
    <p:sldId id="291" r:id="rId30"/>
    <p:sldId id="293" r:id="rId31"/>
    <p:sldId id="292" r:id="rId32"/>
    <p:sldId id="294" r:id="rId33"/>
    <p:sldId id="288" r:id="rId34"/>
    <p:sldId id="296" r:id="rId35"/>
    <p:sldId id="287" r:id="rId36"/>
    <p:sldId id="297" r:id="rId37"/>
    <p:sldId id="298" r:id="rId38"/>
    <p:sldId id="30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601A"/>
    <a:srgbClr val="FD6A19"/>
    <a:srgbClr val="006600"/>
    <a:srgbClr val="008000"/>
    <a:srgbClr val="FF8B17"/>
    <a:srgbClr val="F473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p:normalViewPr>
  <p:slideViewPr>
    <p:cSldViewPr>
      <p:cViewPr varScale="1">
        <p:scale>
          <a:sx n="68" d="100"/>
          <a:sy n="68" d="100"/>
        </p:scale>
        <p:origin x="-108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2" d="100"/>
          <a:sy n="92" d="100"/>
        </p:scale>
        <p:origin x="-373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8BA4B6-5D39-4253-94A0-2839D5714BDE}" type="datetimeFigureOut">
              <a:rPr lang="en-US" smtClean="0"/>
              <a:pPr/>
              <a:t>8/28/2013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F5A3EB-1C2C-4270-9EF3-0929BBFB1DCC}" type="slidenum">
              <a:rPr lang="en-US" smtClean="0"/>
              <a:pPr/>
              <a:t>‹#›</a:t>
            </a:fld>
            <a:endParaRPr lang="en-US"/>
          </a:p>
        </p:txBody>
      </p:sp>
    </p:spTree>
    <p:extLst>
      <p:ext uri="{BB962C8B-B14F-4D97-AF65-F5344CB8AC3E}">
        <p14:creationId xmlns:p14="http://schemas.microsoft.com/office/powerpoint/2010/main" val="3060564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A6E48A-A71A-4E4E-919A-C71A4D880903}" type="datetimeFigureOut">
              <a:rPr lang="en-US" smtClean="0"/>
              <a:pPr/>
              <a:t>8/28/2013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E6E1D7-5508-431D-9975-80778C76EE7C}" type="slidenum">
              <a:rPr lang="en-US" smtClean="0"/>
              <a:pPr/>
              <a:t>‹#›</a:t>
            </a:fld>
            <a:endParaRPr lang="en-US"/>
          </a:p>
        </p:txBody>
      </p:sp>
    </p:spTree>
    <p:extLst>
      <p:ext uri="{BB962C8B-B14F-4D97-AF65-F5344CB8AC3E}">
        <p14:creationId xmlns:p14="http://schemas.microsoft.com/office/powerpoint/2010/main" val="3822809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3983AC9-7873-4CD0-83BF-76EC15B83780}"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10</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11</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12</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13</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14</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15</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16</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18</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19</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20</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21</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22</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23</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24</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25</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26</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28</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29</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30</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31</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33</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35</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37</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4</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5</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047E630-5502-41B7-B800-DA94904AAEDB}"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7</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8</a:t>
            </a:fld>
            <a:endParaRPr lang="en-US"/>
          </a:p>
        </p:txBody>
      </p:sp>
    </p:spTree>
    <p:extLst>
      <p:ext uri="{BB962C8B-B14F-4D97-AF65-F5344CB8AC3E}">
        <p14:creationId xmlns:p14="http://schemas.microsoft.com/office/powerpoint/2010/main" val="2129766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E6E1D7-5508-431D-9975-80778C76EE7C}" type="slidenum">
              <a:rPr lang="en-US" smtClean="0"/>
              <a:pPr/>
              <a:t>9</a:t>
            </a:fld>
            <a:endParaRPr lang="en-US"/>
          </a:p>
        </p:txBody>
      </p:sp>
    </p:spTree>
    <p:extLst>
      <p:ext uri="{BB962C8B-B14F-4D97-AF65-F5344CB8AC3E}">
        <p14:creationId xmlns:p14="http://schemas.microsoft.com/office/powerpoint/2010/main" val="212976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27FBDF-4D50-451B-B5CA-242097C47CC9}"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2594325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7FBDF-4D50-451B-B5CA-242097C47CC9}"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415706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7FBDF-4D50-451B-B5CA-242097C47CC9}"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3441084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27FBDF-4D50-451B-B5CA-242097C47CC9}"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1019440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27FBDF-4D50-451B-B5CA-242097C47CC9}"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55118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27FBDF-4D50-451B-B5CA-242097C47CC9}"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369352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27FBDF-4D50-451B-B5CA-242097C47CC9}" type="datetimeFigureOut">
              <a:rPr lang="en-US" smtClean="0"/>
              <a:pPr/>
              <a:t>8/28/2013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279973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27FBDF-4D50-451B-B5CA-242097C47CC9}" type="datetimeFigureOut">
              <a:rPr lang="en-US" smtClean="0"/>
              <a:pPr/>
              <a:t>8/28/2013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214882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7FBDF-4D50-451B-B5CA-242097C47CC9}" type="datetimeFigureOut">
              <a:rPr lang="en-US" smtClean="0"/>
              <a:pPr/>
              <a:t>8/28/2013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19924391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27FBDF-4D50-451B-B5CA-242097C47CC9}"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42012378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27FBDF-4D50-451B-B5CA-242097C47CC9}"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70164-877B-4D98-9C3C-3CCF3DA1B49F}" type="slidenum">
              <a:rPr lang="en-US" smtClean="0"/>
              <a:pPr/>
              <a:t>‹#›</a:t>
            </a:fld>
            <a:endParaRPr lang="en-US"/>
          </a:p>
        </p:txBody>
      </p:sp>
    </p:spTree>
    <p:extLst>
      <p:ext uri="{BB962C8B-B14F-4D97-AF65-F5344CB8AC3E}">
        <p14:creationId xmlns:p14="http://schemas.microsoft.com/office/powerpoint/2010/main" val="5385579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7FBDF-4D50-451B-B5CA-242097C47CC9}" type="datetimeFigureOut">
              <a:rPr lang="en-US" smtClean="0"/>
              <a:pPr/>
              <a:t>8/28/2013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D70164-877B-4D98-9C3C-3CCF3DA1B49F}" type="slidenum">
              <a:rPr lang="en-US" smtClean="0"/>
              <a:pPr/>
              <a:t>‹#›</a:t>
            </a:fld>
            <a:endParaRPr lang="en-US"/>
          </a:p>
        </p:txBody>
      </p:sp>
    </p:spTree>
    <p:extLst>
      <p:ext uri="{BB962C8B-B14F-4D97-AF65-F5344CB8AC3E}">
        <p14:creationId xmlns:p14="http://schemas.microsoft.com/office/powerpoint/2010/main" val="722634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4" descr="cover4.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8"/>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1"/>
          <p:cNvSpPr>
            <a:spLocks noGrp="1"/>
          </p:cNvSpPr>
          <p:nvPr>
            <p:ph type="ctrTitle"/>
          </p:nvPr>
        </p:nvSpPr>
        <p:spPr>
          <a:xfrm>
            <a:off x="2667000" y="1806575"/>
            <a:ext cx="5181600" cy="1470025"/>
          </a:xfrm>
        </p:spPr>
        <p:txBody>
          <a:bodyPr>
            <a:noAutofit/>
          </a:bodyPr>
          <a:lstStyle/>
          <a:p>
            <a:r>
              <a:rPr lang="en-US" sz="3000" dirty="0" smtClean="0">
                <a:solidFill>
                  <a:schemeClr val="bg1"/>
                </a:solidFill>
                <a:latin typeface="Helvetica" pitchFamily="34" charset="0"/>
                <a:cs typeface="Helvetica" pitchFamily="34" charset="0"/>
              </a:rPr>
              <a:t>FROM INTRALIBRARY</a:t>
            </a:r>
            <a:br>
              <a:rPr lang="en-US" sz="3000" dirty="0" smtClean="0">
                <a:solidFill>
                  <a:schemeClr val="bg1"/>
                </a:solidFill>
                <a:latin typeface="Helvetica" pitchFamily="34" charset="0"/>
                <a:cs typeface="Helvetica" pitchFamily="34" charset="0"/>
              </a:rPr>
            </a:br>
            <a:r>
              <a:rPr lang="en-US" sz="3000" dirty="0" smtClean="0">
                <a:solidFill>
                  <a:schemeClr val="bg1"/>
                </a:solidFill>
                <a:latin typeface="Helvetica" pitchFamily="34" charset="0"/>
                <a:cs typeface="Helvetica" pitchFamily="34" charset="0"/>
              </a:rPr>
              <a:t>TO</a:t>
            </a:r>
            <a:br>
              <a:rPr lang="en-US" sz="3000" dirty="0" smtClean="0">
                <a:solidFill>
                  <a:schemeClr val="bg1"/>
                </a:solidFill>
                <a:latin typeface="Helvetica" pitchFamily="34" charset="0"/>
                <a:cs typeface="Helvetica" pitchFamily="34" charset="0"/>
              </a:rPr>
            </a:br>
            <a:r>
              <a:rPr lang="en-US" sz="3000" dirty="0" smtClean="0">
                <a:solidFill>
                  <a:schemeClr val="bg1"/>
                </a:solidFill>
                <a:latin typeface="Helvetica" pitchFamily="34" charset="0"/>
                <a:cs typeface="Helvetica" pitchFamily="34" charset="0"/>
              </a:rPr>
              <a:t>INTERLIBRARY LOAN</a:t>
            </a:r>
          </a:p>
        </p:txBody>
      </p:sp>
      <p:sp>
        <p:nvSpPr>
          <p:cNvPr id="2052" name="Subtitle 2"/>
          <p:cNvSpPr>
            <a:spLocks noGrp="1"/>
          </p:cNvSpPr>
          <p:nvPr>
            <p:ph type="subTitle" idx="1"/>
          </p:nvPr>
        </p:nvSpPr>
        <p:spPr>
          <a:xfrm>
            <a:off x="2743200" y="3733800"/>
            <a:ext cx="5715000" cy="1295400"/>
          </a:xfrm>
        </p:spPr>
        <p:txBody>
          <a:bodyPr/>
          <a:lstStyle/>
          <a:p>
            <a:pPr algn="l"/>
            <a:r>
              <a:rPr lang="en-US" sz="3000" dirty="0" smtClean="0">
                <a:solidFill>
                  <a:schemeClr val="tx1"/>
                </a:solidFill>
                <a:latin typeface="Helvetica" pitchFamily="34" charset="0"/>
              </a:rPr>
              <a:t>Sharing Resources to Learn, Serve and Grow</a:t>
            </a:r>
          </a:p>
        </p:txBody>
      </p:sp>
      <p:sp>
        <p:nvSpPr>
          <p:cNvPr id="2053" name="Subtitle 2"/>
          <p:cNvSpPr txBox="1">
            <a:spLocks/>
          </p:cNvSpPr>
          <p:nvPr/>
        </p:nvSpPr>
        <p:spPr bwMode="auto">
          <a:xfrm>
            <a:off x="2827283" y="5181600"/>
            <a:ext cx="6172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20000"/>
              </a:spcBef>
              <a:buFont typeface="Arial" charset="0"/>
              <a:buNone/>
            </a:pPr>
            <a:r>
              <a:rPr lang="en-US" dirty="0" smtClean="0">
                <a:solidFill>
                  <a:schemeClr val="bg1"/>
                </a:solidFill>
                <a:latin typeface="+mn-lt"/>
              </a:rPr>
              <a:t>Ronald Figueroa</a:t>
            </a:r>
          </a:p>
          <a:p>
            <a:pPr>
              <a:spcBef>
                <a:spcPct val="20000"/>
              </a:spcBef>
              <a:buFont typeface="Arial" charset="0"/>
              <a:buNone/>
            </a:pPr>
            <a:r>
              <a:rPr lang="en-US" dirty="0" smtClean="0">
                <a:solidFill>
                  <a:schemeClr val="bg1"/>
                </a:solidFill>
                <a:latin typeface="+mn-lt"/>
              </a:rPr>
              <a:t>Interlibrary Loan Supervisor</a:t>
            </a:r>
          </a:p>
          <a:p>
            <a:pPr>
              <a:spcBef>
                <a:spcPct val="20000"/>
              </a:spcBef>
              <a:buFont typeface="Arial" charset="0"/>
              <a:buNone/>
            </a:pPr>
            <a:r>
              <a:rPr lang="en-US" dirty="0" smtClean="0">
                <a:solidFill>
                  <a:schemeClr val="bg1"/>
                </a:solidFill>
                <a:latin typeface="+mn-lt"/>
              </a:rPr>
              <a:t>IDS Project Conference</a:t>
            </a:r>
          </a:p>
          <a:p>
            <a:pPr>
              <a:spcBef>
                <a:spcPct val="20000"/>
              </a:spcBef>
              <a:buFont typeface="Arial" charset="0"/>
              <a:buNone/>
            </a:pPr>
            <a:r>
              <a:rPr lang="en-US" dirty="0" smtClean="0">
                <a:solidFill>
                  <a:schemeClr val="bg1"/>
                </a:solidFill>
                <a:latin typeface="+mn-lt"/>
              </a:rPr>
              <a:t>August 2</a:t>
            </a:r>
            <a:r>
              <a:rPr lang="en-US" baseline="30000" dirty="0" smtClean="0">
                <a:solidFill>
                  <a:schemeClr val="bg1"/>
                </a:solidFill>
                <a:latin typeface="+mn-lt"/>
              </a:rPr>
              <a:t>nd</a:t>
            </a:r>
            <a:r>
              <a:rPr lang="en-US" dirty="0" smtClean="0">
                <a:solidFill>
                  <a:schemeClr val="bg1"/>
                </a:solidFill>
                <a:latin typeface="+mn-lt"/>
              </a:rPr>
              <a:t> , 2013</a:t>
            </a:r>
            <a:endParaRPr lang="en-US" dirty="0">
              <a:solidFill>
                <a:schemeClr val="bg1"/>
              </a:solidFill>
              <a:latin typeface="+mn-lt"/>
            </a:endParaRPr>
          </a:p>
        </p:txBody>
      </p:sp>
    </p:spTree>
    <p:extLst>
      <p:ext uri="{BB962C8B-B14F-4D97-AF65-F5344CB8AC3E}">
        <p14:creationId xmlns:p14="http://schemas.microsoft.com/office/powerpoint/2010/main" val="2362320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4" cstate="print"/>
          <a:srcRect/>
          <a:stretch>
            <a:fillRect/>
          </a:stretch>
        </p:blipFill>
        <p:spPr bwMode="auto">
          <a:xfrm>
            <a:off x="1143000" y="1295400"/>
            <a:ext cx="6019800" cy="4581628"/>
          </a:xfrm>
          <a:prstGeom prst="rect">
            <a:avLst/>
          </a:prstGeom>
          <a:noFill/>
          <a:ln w="9525">
            <a:noFill/>
            <a:miter lim="800000"/>
            <a:headEnd/>
            <a:tailEnd/>
          </a:ln>
        </p:spPr>
      </p:pic>
      <p:sp>
        <p:nvSpPr>
          <p:cNvPr id="6" name="Title 1"/>
          <p:cNvSpPr txBox="1">
            <a:spLocks/>
          </p:cNvSpPr>
          <p:nvPr/>
        </p:nvSpPr>
        <p:spPr>
          <a:xfrm>
            <a:off x="996663" y="762000"/>
            <a:ext cx="6858000" cy="533400"/>
          </a:xfrm>
          <a:prstGeom prst="rect">
            <a:avLst/>
          </a:prstGeom>
        </p:spPr>
        <p:txBody>
          <a:bodyPr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Aft>
                <a:spcPts val="0"/>
              </a:spcAft>
              <a:defRPr/>
            </a:pPr>
            <a:r>
              <a:rPr lang="en-US" sz="2000" b="1" dirty="0" smtClean="0">
                <a:solidFill>
                  <a:schemeClr val="accent3">
                    <a:lumMod val="75000"/>
                  </a:schemeClr>
                </a:solidFill>
                <a:latin typeface="Helvetica" pitchFamily="34" charset="0"/>
              </a:rPr>
              <a:t>List</a:t>
            </a:r>
            <a:r>
              <a:rPr lang="en-US" sz="2000" b="1" dirty="0" smtClean="0">
                <a:solidFill>
                  <a:schemeClr val="accent3">
                    <a:lumMod val="75000"/>
                  </a:schemeClr>
                </a:solidFill>
                <a:latin typeface="Helvetica" pitchFamily="34" charset="0"/>
              </a:rPr>
              <a:t> </a:t>
            </a:r>
            <a:r>
              <a:rPr lang="en-US" sz="2000" b="1" dirty="0" smtClean="0">
                <a:solidFill>
                  <a:schemeClr val="accent3">
                    <a:lumMod val="75000"/>
                  </a:schemeClr>
                </a:solidFill>
                <a:latin typeface="Helvetica" pitchFamily="34" charset="0"/>
              </a:rPr>
              <a:t>Format</a:t>
            </a:r>
            <a:endParaRPr lang="en-US" sz="2000" b="1" dirty="0">
              <a:solidFill>
                <a:schemeClr val="accent3">
                  <a:lumMod val="75000"/>
                </a:schemeClr>
              </a:solidFill>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9" name="Title 1"/>
          <p:cNvSpPr txBox="1">
            <a:spLocks/>
          </p:cNvSpPr>
          <p:nvPr/>
        </p:nvSpPr>
        <p:spPr>
          <a:xfrm>
            <a:off x="1981200" y="7620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Found</a:t>
            </a:r>
            <a:endParaRPr lang="en-US" sz="20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362200" y="1600200"/>
            <a:ext cx="6096000" cy="12954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checked in to fulfill hold</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Email sent to patron indicating Item was ready</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placed at Circulation Hold Shelf</a:t>
            </a:r>
            <a:endParaRPr lang="en-US" sz="1600" dirty="0">
              <a:latin typeface="Helvetica" pitchFamily="34" charset="0"/>
              <a:ea typeface="+mj-ea"/>
              <a:cs typeface="+mj-cs"/>
            </a:endParaRPr>
          </a:p>
        </p:txBody>
      </p:sp>
      <p:cxnSp>
        <p:nvCxnSpPr>
          <p:cNvPr id="13" name="Straight Connector 12"/>
          <p:cNvCxnSpPr/>
          <p:nvPr/>
        </p:nvCxnSpPr>
        <p:spPr>
          <a:xfrm>
            <a:off x="304800" y="457200"/>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057400" y="32766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Not Found</a:t>
            </a:r>
            <a:endParaRPr lang="en-US" sz="2000" b="1" dirty="0">
              <a:solidFill>
                <a:schemeClr val="accent3">
                  <a:lumMod val="75000"/>
                </a:schemeClr>
              </a:solidFill>
              <a:latin typeface="Helvetica" pitchFamily="34" charset="0"/>
              <a:ea typeface="+mj-ea"/>
              <a:cs typeface="+mj-cs"/>
            </a:endParaRPr>
          </a:p>
        </p:txBody>
      </p:sp>
      <p:sp>
        <p:nvSpPr>
          <p:cNvPr id="12" name="Title 1"/>
          <p:cNvSpPr txBox="1">
            <a:spLocks/>
          </p:cNvSpPr>
          <p:nvPr/>
        </p:nvSpPr>
        <p:spPr>
          <a:xfrm>
            <a:off x="2514600" y="4191000"/>
            <a:ext cx="6096000" cy="1600200"/>
          </a:xfrm>
          <a:prstGeom prst="rect">
            <a:avLst/>
          </a:prstGeom>
        </p:spPr>
        <p:txBody>
          <a:bodyPr anchor="ctr">
            <a:normAutofit fontScale="92500" lnSpcReduction="20000"/>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Hold was cancelled</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Status changed  to “Second Search”</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Email sent to patron indicating Item  was not found and suggested to try Interlibrary Loan</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became a “trace.”</a:t>
            </a:r>
            <a:endParaRPr lang="en-US" sz="1600" dirty="0">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286000" y="685800"/>
            <a:ext cx="6096000" cy="1219200"/>
          </a:xfrm>
          <a:prstGeom prst="rect">
            <a:avLst/>
          </a:prstGeom>
        </p:spPr>
        <p:txBody>
          <a:bodyPr anchor="ctr">
            <a:normAutofit/>
          </a:bodyPr>
          <a:lstStyle/>
          <a:p>
            <a:pPr fontAlgn="auto">
              <a:spcAft>
                <a:spcPts val="0"/>
              </a:spcAft>
              <a:defRPr/>
            </a:pPr>
            <a:r>
              <a:rPr lang="en-US" sz="3000" dirty="0" smtClean="0">
                <a:latin typeface="Helvetica" pitchFamily="34" charset="0"/>
                <a:ea typeface="+mj-ea"/>
                <a:cs typeface="+mj-cs"/>
              </a:rPr>
              <a:t>Document Delivery</a:t>
            </a:r>
            <a:endParaRPr lang="en-US" sz="3000" dirty="0">
              <a:latin typeface="Helvetica" pitchFamily="34" charset="0"/>
              <a:ea typeface="+mj-ea"/>
              <a:cs typeface="+mj-cs"/>
            </a:endParaRPr>
          </a:p>
        </p:txBody>
      </p:sp>
      <p:sp>
        <p:nvSpPr>
          <p:cNvPr id="8" name="Title 1"/>
          <p:cNvSpPr txBox="1">
            <a:spLocks/>
          </p:cNvSpPr>
          <p:nvPr/>
        </p:nvSpPr>
        <p:spPr>
          <a:xfrm>
            <a:off x="2286000" y="1905000"/>
            <a:ext cx="70866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ea typeface="+mj-ea"/>
                <a:cs typeface="+mj-cs"/>
              </a:rPr>
              <a:t>Interlibrary Loan</a:t>
            </a:r>
            <a:endParaRPr lang="en-US" sz="2000" b="1" dirty="0">
              <a:solidFill>
                <a:schemeClr val="accent3">
                  <a:lumMod val="75000"/>
                </a:schemeClr>
              </a:solidFill>
              <a:latin typeface="Helvetica" pitchFamily="34" charset="0"/>
              <a:ea typeface="+mj-ea"/>
              <a:cs typeface="+mj-cs"/>
            </a:endParaRPr>
          </a:p>
        </p:txBody>
      </p:sp>
      <p:sp>
        <p:nvSpPr>
          <p:cNvPr id="9" name="Title 1"/>
          <p:cNvSpPr txBox="1">
            <a:spLocks/>
          </p:cNvSpPr>
          <p:nvPr/>
        </p:nvSpPr>
        <p:spPr>
          <a:xfrm>
            <a:off x="2286000" y="2514600"/>
            <a:ext cx="6553200" cy="1295400"/>
          </a:xfrm>
          <a:prstGeom prst="rect">
            <a:avLst/>
          </a:prstGeom>
        </p:spPr>
        <p:txBody>
          <a:bodyPr anchor="ctr">
            <a:normAutofit/>
          </a:bodyPr>
          <a:lstStyle/>
          <a:p>
            <a:pPr marL="457200" indent="-457200" fontAlgn="auto">
              <a:spcAft>
                <a:spcPts val="0"/>
              </a:spcAft>
              <a:buFont typeface="+mj-lt"/>
              <a:buAutoNum type="arabicPeriod"/>
              <a:defRPr/>
            </a:pPr>
            <a:r>
              <a:rPr lang="en-US" sz="2000" dirty="0" smtClean="0">
                <a:latin typeface="Helvetica" pitchFamily="34" charset="0"/>
                <a:ea typeface="+mj-ea"/>
                <a:cs typeface="+mj-cs"/>
              </a:rPr>
              <a:t>Patrons request items to Interlibrary Loan through the </a:t>
            </a:r>
            <a:r>
              <a:rPr lang="en-US" sz="2000" dirty="0" err="1" smtClean="0">
                <a:latin typeface="Helvetica" pitchFamily="34" charset="0"/>
                <a:ea typeface="+mj-ea"/>
                <a:cs typeface="+mj-cs"/>
              </a:rPr>
              <a:t>ILLiad</a:t>
            </a:r>
            <a:r>
              <a:rPr lang="en-US" sz="2000" dirty="0" smtClean="0">
                <a:latin typeface="Helvetica" pitchFamily="34" charset="0"/>
                <a:ea typeface="+mj-ea"/>
                <a:cs typeface="+mj-cs"/>
              </a:rPr>
              <a:t> webpage. Some of those items are held by the library or it’s branches.</a:t>
            </a:r>
            <a:endParaRPr lang="en-US" sz="2000" dirty="0">
              <a:latin typeface="Helvetica" pitchFamily="34" charset="0"/>
              <a:ea typeface="+mj-ea"/>
              <a:cs typeface="+mj-cs"/>
            </a:endParaRPr>
          </a:p>
        </p:txBody>
      </p:sp>
      <p:sp>
        <p:nvSpPr>
          <p:cNvPr id="11" name="Title 1"/>
          <p:cNvSpPr txBox="1">
            <a:spLocks/>
          </p:cNvSpPr>
          <p:nvPr/>
        </p:nvSpPr>
        <p:spPr>
          <a:xfrm>
            <a:off x="2743200" y="3733800"/>
            <a:ext cx="6096000" cy="20574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System: </a:t>
            </a:r>
            <a:r>
              <a:rPr lang="en-US" sz="1600" dirty="0" err="1" smtClean="0">
                <a:latin typeface="Helvetica" pitchFamily="34" charset="0"/>
                <a:ea typeface="+mj-ea"/>
                <a:cs typeface="+mj-cs"/>
              </a:rPr>
              <a:t>ILLiad</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ILL  borrowing staff check the catalog (Z39.50) and route request to the Doc Del Module in </a:t>
            </a:r>
            <a:r>
              <a:rPr lang="en-US" sz="1600" dirty="0" err="1" smtClean="0">
                <a:latin typeface="Helvetica" pitchFamily="34" charset="0"/>
                <a:ea typeface="+mj-ea"/>
                <a:cs typeface="+mj-cs"/>
              </a:rPr>
              <a:t>ILLiad</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err="1" smtClean="0">
                <a:latin typeface="Helvetica" pitchFamily="34" charset="0"/>
                <a:ea typeface="+mj-ea"/>
                <a:cs typeface="+mj-cs"/>
              </a:rPr>
              <a:t>ILLiad</a:t>
            </a:r>
            <a:r>
              <a:rPr lang="en-US" sz="1600" dirty="0" smtClean="0">
                <a:latin typeface="Helvetica" pitchFamily="34" charset="0"/>
                <a:ea typeface="+mj-ea"/>
                <a:cs typeface="+mj-cs"/>
              </a:rPr>
              <a:t> slips are printed once a day </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ILL Student Assistants search the stacks </a:t>
            </a: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4" cstate="print"/>
          <a:srcRect/>
          <a:stretch>
            <a:fillRect/>
          </a:stretch>
        </p:blipFill>
        <p:spPr bwMode="auto">
          <a:xfrm>
            <a:off x="2671763" y="1295399"/>
            <a:ext cx="3800475" cy="4638675"/>
          </a:xfrm>
          <a:prstGeom prst="rect">
            <a:avLst/>
          </a:prstGeom>
          <a:noFill/>
          <a:ln w="9525">
            <a:noFill/>
            <a:miter lim="800000"/>
            <a:headEnd/>
            <a:tailEnd/>
          </a:ln>
        </p:spPr>
      </p:pic>
      <p:sp>
        <p:nvSpPr>
          <p:cNvPr id="6" name="Title 1"/>
          <p:cNvSpPr txBox="1">
            <a:spLocks/>
          </p:cNvSpPr>
          <p:nvPr/>
        </p:nvSpPr>
        <p:spPr>
          <a:xfrm>
            <a:off x="1143000" y="609600"/>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Document Delivery Slip</a:t>
            </a:r>
            <a:endParaRPr lang="en-US" sz="2000" b="1" dirty="0">
              <a:solidFill>
                <a:schemeClr val="accent3">
                  <a:lumMod val="75000"/>
                </a:schemeClr>
              </a:solidFill>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9" name="Title 1"/>
          <p:cNvSpPr txBox="1">
            <a:spLocks/>
          </p:cNvSpPr>
          <p:nvPr/>
        </p:nvSpPr>
        <p:spPr>
          <a:xfrm>
            <a:off x="1981200" y="7620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Found</a:t>
            </a:r>
            <a:endParaRPr lang="en-US" sz="2000" dirty="0">
              <a:latin typeface="Helvetica" pitchFamily="34" charset="0"/>
              <a:ea typeface="+mj-ea"/>
              <a:cs typeface="+mj-cs"/>
            </a:endParaRPr>
          </a:p>
        </p:txBody>
      </p:sp>
      <p:sp>
        <p:nvSpPr>
          <p:cNvPr id="11" name="Title 1"/>
          <p:cNvSpPr txBox="1">
            <a:spLocks/>
          </p:cNvSpPr>
          <p:nvPr/>
        </p:nvSpPr>
        <p:spPr>
          <a:xfrm>
            <a:off x="2362200" y="1600200"/>
            <a:ext cx="6096000" cy="1524000"/>
          </a:xfrm>
          <a:prstGeom prst="rect">
            <a:avLst/>
          </a:prstGeom>
        </p:spPr>
        <p:txBody>
          <a:bodyPr anchor="ctr">
            <a:normAutofit fontScale="85000" lnSpcReduction="20000"/>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Hold is added to patron record</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checked in to fulfill hold</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Email sent to patron indicating Item was ready</a:t>
            </a:r>
          </a:p>
          <a:p>
            <a:pPr marL="457200" indent="-457200" fontAlgn="auto">
              <a:lnSpc>
                <a:spcPct val="150000"/>
              </a:lnSpc>
              <a:spcAft>
                <a:spcPts val="0"/>
              </a:spcAft>
              <a:buFont typeface="Arial" pitchFamily="34" charset="0"/>
              <a:buChar char="•"/>
              <a:defRPr/>
            </a:pPr>
            <a:r>
              <a:rPr lang="en-US" sz="1600" dirty="0" err="1" smtClean="0">
                <a:latin typeface="Helvetica" pitchFamily="34" charset="0"/>
                <a:ea typeface="+mj-ea"/>
                <a:cs typeface="+mj-cs"/>
              </a:rPr>
              <a:t>ILLiad</a:t>
            </a:r>
            <a:r>
              <a:rPr lang="en-US" sz="1600" dirty="0" smtClean="0">
                <a:latin typeface="Helvetica" pitchFamily="34" charset="0"/>
                <a:ea typeface="+mj-ea"/>
                <a:cs typeface="+mj-cs"/>
              </a:rPr>
              <a:t> updated to “Request Finished in Doc Del” </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placed at Circulation Hold Shelf</a:t>
            </a: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057400" y="32766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Not Found</a:t>
            </a:r>
            <a:endParaRPr lang="en-US" sz="2000" b="1" dirty="0">
              <a:solidFill>
                <a:schemeClr val="accent3">
                  <a:lumMod val="75000"/>
                </a:schemeClr>
              </a:solidFill>
              <a:latin typeface="Helvetica" pitchFamily="34" charset="0"/>
              <a:ea typeface="+mj-ea"/>
              <a:cs typeface="+mj-cs"/>
            </a:endParaRPr>
          </a:p>
        </p:txBody>
      </p:sp>
      <p:sp>
        <p:nvSpPr>
          <p:cNvPr id="12" name="Title 1"/>
          <p:cNvSpPr txBox="1">
            <a:spLocks/>
          </p:cNvSpPr>
          <p:nvPr/>
        </p:nvSpPr>
        <p:spPr>
          <a:xfrm>
            <a:off x="2514600" y="4191000"/>
            <a:ext cx="6096000" cy="16002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Request is routed back to the Borrowing module</a:t>
            </a:r>
          </a:p>
          <a:p>
            <a:pPr marL="457200" indent="-457200">
              <a:lnSpc>
                <a:spcPct val="150000"/>
              </a:lnSpc>
              <a:buFont typeface="Arial" pitchFamily="34" charset="0"/>
              <a:buChar char="•"/>
              <a:defRPr/>
            </a:pPr>
            <a:r>
              <a:rPr lang="en-US" sz="1600" dirty="0" smtClean="0">
                <a:latin typeface="Helvetica" pitchFamily="34" charset="0"/>
              </a:rPr>
              <a:t>Status changed  to “Second Search”</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Circulation procedures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Request fulfilled through Interlibrary Loan. Patron gets item.</a:t>
            </a:r>
            <a:endParaRPr lang="en-US" sz="1600" dirty="0" smtClean="0">
              <a:latin typeface="Helvetica" pitchFamily="34" charset="0"/>
            </a:endParaRPr>
          </a:p>
          <a:p>
            <a:pPr marL="457200" indent="-457200" fontAlgn="auto">
              <a:lnSpc>
                <a:spcPct val="150000"/>
              </a:lnSpc>
              <a:spcAft>
                <a:spcPts val="0"/>
              </a:spcAft>
              <a:buFont typeface="Arial" pitchFamily="34" charset="0"/>
              <a:buChar char="•"/>
              <a:defRPr/>
            </a:pPr>
            <a:endParaRPr lang="en-US" sz="1600" dirty="0" smtClean="0">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667000" y="1447800"/>
            <a:ext cx="3505200" cy="685800"/>
          </a:xfrm>
          <a:prstGeom prst="rect">
            <a:avLst/>
          </a:prstGeom>
        </p:spPr>
        <p:txBody>
          <a:bodyPr anchor="ctr">
            <a:normAutofit/>
          </a:bodyPr>
          <a:lstStyle/>
          <a:p>
            <a:pPr algn="ctr" fontAlgn="auto">
              <a:spcAft>
                <a:spcPts val="0"/>
              </a:spcAft>
              <a:defRPr/>
            </a:pPr>
            <a:r>
              <a:rPr lang="en-US" sz="3000" dirty="0" smtClean="0">
                <a:latin typeface="Helvetica" pitchFamily="34" charset="0"/>
                <a:ea typeface="+mj-ea"/>
                <a:cs typeface="+mj-cs"/>
              </a:rPr>
              <a:t>Paging Service</a:t>
            </a:r>
            <a:endParaRPr lang="en-US" sz="30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nvGraphicFramePr>
        <p:xfrm>
          <a:off x="1981200" y="2667000"/>
          <a:ext cx="5257800" cy="1600200"/>
        </p:xfrm>
        <a:graphic>
          <a:graphicData uri="http://schemas.openxmlformats.org/drawingml/2006/table">
            <a:tbl>
              <a:tblPr/>
              <a:tblGrid>
                <a:gridCol w="1051560"/>
                <a:gridCol w="1051560"/>
                <a:gridCol w="1051560"/>
                <a:gridCol w="1051560"/>
                <a:gridCol w="1051560"/>
              </a:tblGrid>
              <a:tr h="800100">
                <a:tc>
                  <a:txBody>
                    <a:bodyPr/>
                    <a:lstStyle/>
                    <a:p>
                      <a:pPr algn="ctr" fontAlgn="ctr"/>
                      <a:r>
                        <a:rPr lang="en-US" sz="1400" b="1" i="0" u="none" strike="noStrike" dirty="0">
                          <a:solidFill>
                            <a:srgbClr val="000000"/>
                          </a:solidFill>
                          <a:latin typeface="Calibri"/>
                        </a:rPr>
                        <a:t>YR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Total Paged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Missing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ctr" fontAlgn="ctr"/>
                      <a:r>
                        <a:rPr lang="en-US" sz="1400" b="0" i="0" u="none" strike="noStrike">
                          <a:solidFill>
                            <a:srgbClr val="000000"/>
                          </a:solidFill>
                          <a:latin typeface="Calibri"/>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8113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057400" y="609600"/>
            <a:ext cx="6096000" cy="990600"/>
          </a:xfrm>
          <a:prstGeom prst="rect">
            <a:avLst/>
          </a:prstGeom>
        </p:spPr>
        <p:txBody>
          <a:bodyPr anchor="ctr">
            <a:normAutofit/>
          </a:bodyPr>
          <a:lstStyle/>
          <a:p>
            <a:pPr fontAlgn="auto">
              <a:spcAft>
                <a:spcPts val="0"/>
              </a:spcAft>
              <a:defRPr/>
            </a:pPr>
            <a:r>
              <a:rPr lang="en-US" sz="3000" dirty="0" smtClean="0">
                <a:latin typeface="Helvetica" pitchFamily="34" charset="0"/>
                <a:ea typeface="+mj-ea"/>
                <a:cs typeface="+mj-cs"/>
              </a:rPr>
              <a:t>The Issue</a:t>
            </a:r>
            <a:endParaRPr lang="en-US" sz="3000" dirty="0">
              <a:latin typeface="Helvetica" pitchFamily="34" charset="0"/>
              <a:ea typeface="+mj-ea"/>
              <a:cs typeface="+mj-cs"/>
            </a:endParaRPr>
          </a:p>
        </p:txBody>
      </p:sp>
      <p:sp>
        <p:nvSpPr>
          <p:cNvPr id="8" name="Title 1"/>
          <p:cNvSpPr txBox="1">
            <a:spLocks/>
          </p:cNvSpPr>
          <p:nvPr/>
        </p:nvSpPr>
        <p:spPr>
          <a:xfrm>
            <a:off x="2133600" y="1600200"/>
            <a:ext cx="6781800" cy="11430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ea typeface="+mj-ea"/>
                <a:cs typeface="+mj-cs"/>
              </a:rPr>
              <a:t>Two units within the same department doing basically the same procedure with different approaches and different results for the patron.</a:t>
            </a:r>
            <a:endParaRPr lang="en-US" sz="20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133600" y="3200400"/>
            <a:ext cx="2590800" cy="2590800"/>
          </a:xfrm>
          <a:prstGeom prst="rect">
            <a:avLst/>
          </a:prstGeom>
        </p:spPr>
        <p:txBody>
          <a:bodyPr anchor="ctr">
            <a:normAutofit/>
          </a:bodyPr>
          <a:lstStyle/>
          <a:p>
            <a:pPr marL="457200" indent="-457200" fontAlgn="auto">
              <a:lnSpc>
                <a:spcPct val="150000"/>
              </a:lnSpc>
              <a:spcAft>
                <a:spcPts val="0"/>
              </a:spcAft>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2286000" y="2743200"/>
            <a:ext cx="2438400" cy="3276600"/>
          </a:xfrm>
          <a:prstGeom prst="rect">
            <a:avLst/>
          </a:prstGeom>
        </p:spPr>
        <p:txBody>
          <a:bodyPr anchor="ctr">
            <a:normAutofit/>
          </a:bodyPr>
          <a:lstStyle/>
          <a:p>
            <a:pPr marL="457200" indent="-457200" algn="ctr" fontAlgn="auto">
              <a:spcAft>
                <a:spcPts val="0"/>
              </a:spcAft>
              <a:defRPr/>
            </a:pPr>
            <a:r>
              <a:rPr lang="en-US" sz="2400" dirty="0" smtClean="0">
                <a:latin typeface="Helvetica" pitchFamily="34" charset="0"/>
                <a:ea typeface="+mj-ea"/>
                <a:cs typeface="+mj-cs"/>
              </a:rPr>
              <a:t>Circulation</a:t>
            </a:r>
          </a:p>
          <a:p>
            <a:pPr marL="457200" indent="-457200" algn="ctr" fontAlgn="auto">
              <a:spcAft>
                <a:spcPts val="0"/>
              </a:spcAft>
              <a:defRPr/>
            </a:pPr>
            <a:endParaRPr lang="en-US" sz="2400" dirty="0" smtClean="0">
              <a:latin typeface="Helvetica" pitchFamily="34" charset="0"/>
              <a:ea typeface="+mj-ea"/>
              <a:cs typeface="+mj-cs"/>
            </a:endParaRPr>
          </a:p>
          <a:p>
            <a:pPr marL="457200" indent="-457200" algn="ctr" fontAlgn="auto">
              <a:spcAft>
                <a:spcPts val="0"/>
              </a:spcAft>
              <a:defRPr/>
            </a:pPr>
            <a:r>
              <a:rPr lang="en-US" sz="2400" dirty="0" smtClean="0">
                <a:latin typeface="Helvetica" pitchFamily="34" charset="0"/>
                <a:ea typeface="+mj-ea"/>
                <a:cs typeface="+mj-cs"/>
              </a:rPr>
              <a:t>Paging</a:t>
            </a:r>
          </a:p>
          <a:p>
            <a:pPr marL="457200" indent="-457200" algn="ctr" fontAlgn="auto">
              <a:spcAft>
                <a:spcPts val="0"/>
              </a:spcAft>
              <a:defRPr/>
            </a:pPr>
            <a:endParaRPr lang="en-US" sz="2400" dirty="0" smtClean="0">
              <a:latin typeface="Helvetica" pitchFamily="34" charset="0"/>
              <a:ea typeface="+mj-ea"/>
              <a:cs typeface="+mj-cs"/>
            </a:endParaRPr>
          </a:p>
          <a:p>
            <a:pPr marL="457200" indent="-457200" algn="ctr" fontAlgn="auto">
              <a:spcAft>
                <a:spcPts val="0"/>
              </a:spcAft>
              <a:defRPr/>
            </a:pPr>
            <a:r>
              <a:rPr lang="en-US" sz="2400" dirty="0" smtClean="0">
                <a:latin typeface="Helvetica" pitchFamily="34" charset="0"/>
                <a:ea typeface="+mj-ea"/>
                <a:cs typeface="+mj-cs"/>
              </a:rPr>
              <a:t>Searching a List</a:t>
            </a:r>
            <a:endParaRPr lang="en-US" sz="2400" dirty="0">
              <a:latin typeface="Helvetica" pitchFamily="34" charset="0"/>
              <a:ea typeface="+mj-ea"/>
              <a:cs typeface="+mj-cs"/>
            </a:endParaRPr>
          </a:p>
        </p:txBody>
      </p:sp>
      <p:sp>
        <p:nvSpPr>
          <p:cNvPr id="12" name="Title 1"/>
          <p:cNvSpPr txBox="1">
            <a:spLocks/>
          </p:cNvSpPr>
          <p:nvPr/>
        </p:nvSpPr>
        <p:spPr>
          <a:xfrm>
            <a:off x="5638800" y="2743200"/>
            <a:ext cx="2895600" cy="3276600"/>
          </a:xfrm>
          <a:prstGeom prst="rect">
            <a:avLst/>
          </a:prstGeom>
        </p:spPr>
        <p:txBody>
          <a:bodyPr anchor="ctr">
            <a:normAutofit/>
          </a:bodyPr>
          <a:lstStyle/>
          <a:p>
            <a:pPr marL="457200" indent="-457200" algn="ctr" fontAlgn="auto">
              <a:spcAft>
                <a:spcPts val="0"/>
              </a:spcAft>
              <a:defRPr/>
            </a:pPr>
            <a:r>
              <a:rPr lang="en-US" sz="2400" dirty="0" smtClean="0">
                <a:latin typeface="Helvetica" pitchFamily="34" charset="0"/>
                <a:ea typeface="+mj-ea"/>
                <a:cs typeface="+mj-cs"/>
              </a:rPr>
              <a:t>ILL</a:t>
            </a:r>
          </a:p>
          <a:p>
            <a:pPr marL="457200" indent="-457200" algn="ctr" fontAlgn="auto">
              <a:spcAft>
                <a:spcPts val="0"/>
              </a:spcAft>
              <a:defRPr/>
            </a:pPr>
            <a:endParaRPr lang="en-US" sz="2400" dirty="0" smtClean="0">
              <a:latin typeface="Helvetica" pitchFamily="34" charset="0"/>
              <a:ea typeface="+mj-ea"/>
              <a:cs typeface="+mj-cs"/>
            </a:endParaRPr>
          </a:p>
          <a:p>
            <a:pPr marL="457200" indent="-457200" algn="ctr" fontAlgn="auto">
              <a:spcAft>
                <a:spcPts val="0"/>
              </a:spcAft>
              <a:defRPr/>
            </a:pPr>
            <a:r>
              <a:rPr lang="en-US" sz="2400" dirty="0" smtClean="0">
                <a:latin typeface="Helvetica" pitchFamily="34" charset="0"/>
                <a:ea typeface="+mj-ea"/>
                <a:cs typeface="+mj-cs"/>
              </a:rPr>
              <a:t>Document Delivery</a:t>
            </a:r>
          </a:p>
          <a:p>
            <a:pPr marL="457200" indent="-457200" algn="ctr" fontAlgn="auto">
              <a:spcAft>
                <a:spcPts val="0"/>
              </a:spcAft>
              <a:defRPr/>
            </a:pPr>
            <a:endParaRPr lang="en-US" sz="2400" dirty="0" smtClean="0">
              <a:latin typeface="Helvetica" pitchFamily="34" charset="0"/>
              <a:ea typeface="+mj-ea"/>
              <a:cs typeface="+mj-cs"/>
            </a:endParaRPr>
          </a:p>
          <a:p>
            <a:pPr marL="457200" indent="-457200" algn="ctr" fontAlgn="auto">
              <a:spcAft>
                <a:spcPts val="0"/>
              </a:spcAft>
              <a:defRPr/>
            </a:pPr>
            <a:r>
              <a:rPr lang="en-US" sz="2400" dirty="0" smtClean="0">
                <a:latin typeface="Helvetica" pitchFamily="34" charset="0"/>
                <a:ea typeface="+mj-ea"/>
                <a:cs typeface="+mj-cs"/>
              </a:rPr>
              <a:t>Lending Approach</a:t>
            </a:r>
            <a:endParaRPr lang="en-US" sz="2400" dirty="0">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667000" y="2209800"/>
            <a:ext cx="6096000" cy="1774825"/>
          </a:xfrm>
          <a:prstGeom prst="rect">
            <a:avLst/>
          </a:prstGeom>
        </p:spPr>
        <p:txBody>
          <a:bodyPr anchor="ctr">
            <a:normAutofit/>
          </a:bodyPr>
          <a:lstStyle/>
          <a:p>
            <a:pPr algn="ctr" fontAlgn="auto">
              <a:spcAft>
                <a:spcPts val="0"/>
              </a:spcAft>
              <a:defRPr/>
            </a:pPr>
            <a:r>
              <a:rPr lang="en-US" sz="3000" dirty="0">
                <a:solidFill>
                  <a:schemeClr val="tx1">
                    <a:lumMod val="50000"/>
                    <a:lumOff val="50000"/>
                  </a:schemeClr>
                </a:solidFill>
                <a:latin typeface="Helvetica" pitchFamily="34" charset="0"/>
                <a:ea typeface="+mj-ea"/>
                <a:cs typeface="+mj-cs"/>
              </a:rPr>
              <a:t/>
            </a:r>
            <a:br>
              <a:rPr lang="en-US" sz="3000" dirty="0">
                <a:solidFill>
                  <a:schemeClr val="tx1">
                    <a:lumMod val="50000"/>
                    <a:lumOff val="50000"/>
                  </a:schemeClr>
                </a:solidFill>
                <a:latin typeface="Helvetica" pitchFamily="34" charset="0"/>
                <a:ea typeface="+mj-ea"/>
                <a:cs typeface="+mj-cs"/>
              </a:rPr>
            </a:br>
            <a:r>
              <a:rPr lang="en-US" sz="3000" b="1" dirty="0" smtClean="0">
                <a:solidFill>
                  <a:schemeClr val="tx1">
                    <a:lumMod val="50000"/>
                    <a:lumOff val="50000"/>
                  </a:schemeClr>
                </a:solidFill>
                <a:latin typeface="Helvetica" pitchFamily="34" charset="0"/>
                <a:ea typeface="+mj-ea"/>
                <a:cs typeface="+mj-cs"/>
              </a:rPr>
              <a:t>NEW PLAN</a:t>
            </a:r>
          </a:p>
          <a:p>
            <a:pPr algn="ctr" fontAlgn="auto">
              <a:spcAft>
                <a:spcPts val="0"/>
              </a:spcAft>
              <a:defRPr/>
            </a:pPr>
            <a:r>
              <a:rPr lang="en-US" sz="3000" b="1" dirty="0" smtClean="0">
                <a:solidFill>
                  <a:schemeClr val="tx1">
                    <a:lumMod val="50000"/>
                    <a:lumOff val="50000"/>
                  </a:schemeClr>
                </a:solidFill>
                <a:latin typeface="Helvetica" pitchFamily="34" charset="0"/>
                <a:ea typeface="+mj-ea"/>
                <a:cs typeface="+mj-cs"/>
              </a:rPr>
              <a:t>JUNE 2012</a:t>
            </a:r>
            <a:endParaRPr lang="en-US" sz="3000" b="1"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2863837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8" name="Title 1"/>
          <p:cNvSpPr txBox="1">
            <a:spLocks/>
          </p:cNvSpPr>
          <p:nvPr/>
        </p:nvSpPr>
        <p:spPr>
          <a:xfrm>
            <a:off x="1828800" y="838200"/>
            <a:ext cx="7086600" cy="533400"/>
          </a:xfrm>
          <a:prstGeom prst="rect">
            <a:avLst/>
          </a:prstGeom>
        </p:spPr>
        <p:txBody>
          <a:bodyPr anchor="ctr">
            <a:normAutofit lnSpcReduction="10000"/>
          </a:bodyPr>
          <a:lstStyle/>
          <a:p>
            <a:pPr fontAlgn="auto">
              <a:spcAft>
                <a:spcPts val="0"/>
              </a:spcAft>
              <a:defRPr/>
            </a:pPr>
            <a:r>
              <a:rPr lang="en-US" sz="3200" b="1" dirty="0" smtClean="0">
                <a:solidFill>
                  <a:schemeClr val="accent3">
                    <a:lumMod val="75000"/>
                  </a:schemeClr>
                </a:solidFill>
                <a:latin typeface="Helvetica" pitchFamily="34" charset="0"/>
                <a:ea typeface="+mj-ea"/>
                <a:cs typeface="+mj-cs"/>
              </a:rPr>
              <a:t>PROPOSAL</a:t>
            </a:r>
            <a:r>
              <a:rPr lang="en-US" sz="2000" b="1" dirty="0" smtClean="0">
                <a:solidFill>
                  <a:schemeClr val="accent3">
                    <a:lumMod val="75000"/>
                  </a:schemeClr>
                </a:solidFill>
                <a:latin typeface="Helvetica" pitchFamily="34" charset="0"/>
                <a:ea typeface="+mj-ea"/>
                <a:cs typeface="+mj-cs"/>
              </a:rPr>
              <a:t> </a:t>
            </a:r>
            <a:endParaRPr lang="en-US" sz="2000" b="1" dirty="0">
              <a:solidFill>
                <a:schemeClr val="accent3">
                  <a:lumMod val="75000"/>
                </a:schemeClr>
              </a:solidFill>
              <a:latin typeface="Helvetica" pitchFamily="34" charset="0"/>
              <a:ea typeface="+mj-ea"/>
              <a:cs typeface="+mj-cs"/>
            </a:endParaRPr>
          </a:p>
        </p:txBody>
      </p:sp>
      <p:sp>
        <p:nvSpPr>
          <p:cNvPr id="9" name="Title 1"/>
          <p:cNvSpPr txBox="1">
            <a:spLocks/>
          </p:cNvSpPr>
          <p:nvPr/>
        </p:nvSpPr>
        <p:spPr>
          <a:xfrm>
            <a:off x="1752600" y="1524000"/>
            <a:ext cx="6553200" cy="1600200"/>
          </a:xfrm>
          <a:prstGeom prst="rect">
            <a:avLst/>
          </a:prstGeom>
        </p:spPr>
        <p:txBody>
          <a:bodyPr anchor="ctr">
            <a:normAutofit lnSpcReduction="10000"/>
          </a:bodyPr>
          <a:lstStyle/>
          <a:p>
            <a:pPr marL="457200" indent="-457200" fontAlgn="auto">
              <a:spcAft>
                <a:spcPts val="0"/>
              </a:spcAft>
              <a:defRPr/>
            </a:pPr>
            <a:r>
              <a:rPr lang="en-US" sz="2000" dirty="0" smtClean="0">
                <a:latin typeface="Helvetica" pitchFamily="34" charset="0"/>
                <a:ea typeface="+mj-ea"/>
                <a:cs typeface="+mj-cs"/>
              </a:rPr>
              <a:t>	</a:t>
            </a:r>
            <a:r>
              <a:rPr lang="en-US" sz="2000" b="1" u="sng" dirty="0" smtClean="0">
                <a:latin typeface="Helvetica" pitchFamily="34" charset="0"/>
                <a:ea typeface="+mj-ea"/>
                <a:cs typeface="+mj-cs"/>
              </a:rPr>
              <a:t>Patrons should submit the request only once</a:t>
            </a:r>
            <a:r>
              <a:rPr lang="en-US" sz="2000" dirty="0" smtClean="0">
                <a:latin typeface="Helvetica" pitchFamily="34" charset="0"/>
                <a:ea typeface="+mj-ea"/>
                <a:cs typeface="+mj-cs"/>
              </a:rPr>
              <a:t>.  It is us working at the Library the ones in charge to route the request between units and get the item. Requests not found through the Paging Service will be routed to Interlibrary Loan for eligible patrons.</a:t>
            </a:r>
            <a:endParaRPr lang="en-US" sz="2000" dirty="0">
              <a:latin typeface="Helvetica" pitchFamily="34" charset="0"/>
              <a:ea typeface="+mj-ea"/>
              <a:cs typeface="+mj-cs"/>
            </a:endParaRPr>
          </a:p>
        </p:txBody>
      </p:sp>
      <p:sp>
        <p:nvSpPr>
          <p:cNvPr id="11" name="Title 1"/>
          <p:cNvSpPr txBox="1">
            <a:spLocks/>
          </p:cNvSpPr>
          <p:nvPr/>
        </p:nvSpPr>
        <p:spPr>
          <a:xfrm>
            <a:off x="2590800" y="3124200"/>
            <a:ext cx="6096000" cy="22098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3 units will participate Circulation, ILL and Stacks Maintenance</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Systems Millennium and </a:t>
            </a:r>
            <a:r>
              <a:rPr lang="en-US" sz="1600" dirty="0" err="1" smtClean="0">
                <a:latin typeface="Helvetica" pitchFamily="34" charset="0"/>
                <a:ea typeface="+mj-ea"/>
                <a:cs typeface="+mj-cs"/>
              </a:rPr>
              <a:t>ILLiad</a:t>
            </a:r>
            <a:endParaRPr lang="en-US" sz="1600" dirty="0" smtClean="0">
              <a:latin typeface="Helvetica" pitchFamily="34" charset="0"/>
              <a:ea typeface="+mj-ea"/>
              <a:cs typeface="+mj-cs"/>
            </a:endParaRPr>
          </a:p>
          <a:p>
            <a:pPr marL="457200" indent="-457200">
              <a:lnSpc>
                <a:spcPct val="150000"/>
              </a:lnSpc>
              <a:buFont typeface="Arial" pitchFamily="34" charset="0"/>
              <a:buChar char="•"/>
              <a:defRPr/>
            </a:pPr>
            <a:r>
              <a:rPr lang="en-US" sz="1600" dirty="0" smtClean="0">
                <a:latin typeface="Helvetica" pitchFamily="34" charset="0"/>
              </a:rPr>
              <a:t>ILL will lead the project</a:t>
            </a: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8" name="Title 1"/>
          <p:cNvSpPr txBox="1">
            <a:spLocks/>
          </p:cNvSpPr>
          <p:nvPr/>
        </p:nvSpPr>
        <p:spPr>
          <a:xfrm>
            <a:off x="1828800" y="990600"/>
            <a:ext cx="7086600" cy="533400"/>
          </a:xfrm>
          <a:prstGeom prst="rect">
            <a:avLst/>
          </a:prstGeom>
        </p:spPr>
        <p:txBody>
          <a:bodyPr anchor="ctr">
            <a:normAutofit/>
          </a:bodyPr>
          <a:lstStyle/>
          <a:p>
            <a:pPr fontAlgn="auto">
              <a:spcAft>
                <a:spcPts val="0"/>
              </a:spcAft>
              <a:defRPr/>
            </a:pPr>
            <a:r>
              <a:rPr lang="en-US" sz="2800" b="1" dirty="0" smtClean="0">
                <a:solidFill>
                  <a:schemeClr val="accent3">
                    <a:lumMod val="75000"/>
                  </a:schemeClr>
                </a:solidFill>
                <a:latin typeface="Helvetica" pitchFamily="34" charset="0"/>
                <a:ea typeface="+mj-ea"/>
                <a:cs typeface="+mj-cs"/>
              </a:rPr>
              <a:t>REACTION</a:t>
            </a:r>
            <a:endParaRPr lang="en-US" sz="28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209800" y="1600200"/>
            <a:ext cx="6096000" cy="40386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“There’s no point to add ILL to this service?</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“Patron should know what to do. Why us?”</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“Paging is good as it is”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“It’s no going to work”</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“It’s a good idea but there’s no need to add more work to us here at ILL”</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“Ron, you’re crazy”</a:t>
            </a: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69332"/>
          </a:xfrm>
          <a:prstGeom prst="rect">
            <a:avLst/>
          </a:prstGeom>
          <a:noFill/>
        </p:spPr>
        <p:txBody>
          <a:bodyPr>
            <a:spAutoFit/>
          </a:bodyPr>
          <a:lstStyle/>
          <a:p>
            <a:pPr fontAlgn="auto">
              <a:spcBef>
                <a:spcPts val="0"/>
              </a:spcBef>
              <a:spcAft>
                <a:spcPts val="0"/>
              </a:spcAft>
              <a:defRPr/>
            </a:pPr>
            <a:r>
              <a:rPr lang="en-US" b="1" dirty="0" smtClean="0">
                <a:solidFill>
                  <a:schemeClr val="tx1">
                    <a:lumMod val="50000"/>
                    <a:lumOff val="50000"/>
                  </a:schemeClr>
                </a:solidFill>
                <a:latin typeface="Helvetica" pitchFamily="34" charset="0"/>
              </a:rPr>
              <a:t>INTRODUCTION</a:t>
            </a:r>
            <a:endParaRPr lang="en-US" b="1" dirty="0">
              <a:solidFill>
                <a:schemeClr val="tx1">
                  <a:lumMod val="50000"/>
                  <a:lumOff val="50000"/>
                </a:schemeClr>
              </a:solidFill>
              <a:latin typeface="Helvetica" pitchFamily="34" charset="0"/>
            </a:endParaRPr>
          </a:p>
        </p:txBody>
      </p:sp>
      <p:cxnSp>
        <p:nvCxnSpPr>
          <p:cNvPr id="6" name="Straight Connector 5"/>
          <p:cNvCxnSpPr/>
          <p:nvPr/>
        </p:nvCxnSpPr>
        <p:spPr>
          <a:xfrm>
            <a:off x="304800" y="457200"/>
            <a:ext cx="8534400" cy="1588"/>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295400" y="1752600"/>
            <a:ext cx="7010400" cy="3276600"/>
          </a:xfrm>
          <a:prstGeom prst="rect">
            <a:avLst/>
          </a:prstGeom>
        </p:spPr>
        <p:txBody>
          <a:bodyPr anchor="ctr">
            <a:normAutofit fontScale="92500" lnSpcReduction="20000"/>
          </a:bodyPr>
          <a:lstStyle/>
          <a:p>
            <a:pPr algn="just" fontAlgn="auto">
              <a:spcAft>
                <a:spcPts val="0"/>
              </a:spcAft>
              <a:defRPr/>
            </a:pPr>
            <a:r>
              <a:rPr lang="en-US" sz="3200" dirty="0" smtClean="0"/>
              <a:t>Resource sharing is a vital aspect of the environment of libraries today.  We all depend on each other to fulfill patrons’ needs and provide better services.  While the relationship among libraries makes this possible, we should not forget that everything must begin in-house where cooperation between units is essential.</a:t>
            </a:r>
            <a:endParaRPr lang="en-US" sz="30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1905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19177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8" name="Title 1"/>
          <p:cNvSpPr txBox="1">
            <a:spLocks/>
          </p:cNvSpPr>
          <p:nvPr/>
        </p:nvSpPr>
        <p:spPr>
          <a:xfrm>
            <a:off x="1676400" y="838200"/>
            <a:ext cx="70866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ea typeface="+mj-ea"/>
                <a:cs typeface="+mj-cs"/>
              </a:rPr>
              <a:t>PLAN</a:t>
            </a:r>
            <a:endParaRPr lang="en-US" sz="20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1905000" y="1524000"/>
            <a:ext cx="6248400" cy="44196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2  searches per day.  ILL (AM) Circulation (PM)</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Slips or list of items printed from Millennium</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All students assistants from all 3 units will be trained by ILL</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ILL Supervisor and Head Lender would keep statistics in Excel</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2 supervisors from Access Services were trained as back up</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Items not found on the first search would be searched for 3  more days.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On the fourth day “items not found” would be routed, by Head Lender, to </a:t>
            </a:r>
            <a:r>
              <a:rPr lang="en-US" sz="1600" dirty="0" err="1" smtClean="0">
                <a:latin typeface="Helvetica" pitchFamily="34" charset="0"/>
                <a:ea typeface="+mj-ea"/>
                <a:cs typeface="+mj-cs"/>
              </a:rPr>
              <a:t>ILLiad</a:t>
            </a:r>
            <a:r>
              <a:rPr lang="en-US" sz="1600" dirty="0" smtClean="0">
                <a:latin typeface="Helvetica" pitchFamily="34" charset="0"/>
                <a:ea typeface="+mj-ea"/>
                <a:cs typeface="+mj-cs"/>
              </a:rPr>
              <a:t>.</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To lower ILL cost request would be sent to reciprocal libraries.</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9" name="Title 1"/>
          <p:cNvSpPr txBox="1">
            <a:spLocks/>
          </p:cNvSpPr>
          <p:nvPr/>
        </p:nvSpPr>
        <p:spPr>
          <a:xfrm>
            <a:off x="1981200" y="7620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Found</a:t>
            </a:r>
            <a:endParaRPr lang="en-US" sz="2000" dirty="0">
              <a:latin typeface="Helvetica" pitchFamily="34" charset="0"/>
              <a:ea typeface="+mj-ea"/>
              <a:cs typeface="+mj-cs"/>
            </a:endParaRPr>
          </a:p>
        </p:txBody>
      </p:sp>
      <p:sp>
        <p:nvSpPr>
          <p:cNvPr id="11" name="Title 1"/>
          <p:cNvSpPr txBox="1">
            <a:spLocks/>
          </p:cNvSpPr>
          <p:nvPr/>
        </p:nvSpPr>
        <p:spPr>
          <a:xfrm>
            <a:off x="2362200" y="1600200"/>
            <a:ext cx="6096000" cy="1524000"/>
          </a:xfrm>
          <a:prstGeom prst="rect">
            <a:avLst/>
          </a:prstGeom>
        </p:spPr>
        <p:txBody>
          <a:bodyPr anchor="ctr">
            <a:normAutofit lnSpcReduction="10000"/>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Hold is added to patron record</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checked in to fulfill hold</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Email sent to patron indicating Item was ready</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Item placed at Circulation Hold Shelf</a:t>
            </a: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D6A19"/>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057400" y="3276600"/>
            <a:ext cx="4572000" cy="762000"/>
          </a:xfrm>
          <a:prstGeom prst="rect">
            <a:avLst/>
          </a:prstGeom>
        </p:spPr>
        <p:txBody>
          <a:bodyPr anchor="ctr">
            <a:normAutofit/>
          </a:bodyPr>
          <a:lstStyle/>
          <a:p>
            <a:pPr marL="457200" indent="-457200" fontAlgn="auto">
              <a:spcAft>
                <a:spcPts val="0"/>
              </a:spcAft>
              <a:defRPr/>
            </a:pPr>
            <a:r>
              <a:rPr lang="en-US" sz="2000" b="1" dirty="0" smtClean="0">
                <a:solidFill>
                  <a:schemeClr val="accent3">
                    <a:lumMod val="75000"/>
                  </a:schemeClr>
                </a:solidFill>
                <a:latin typeface="Helvetica" pitchFamily="34" charset="0"/>
                <a:ea typeface="+mj-ea"/>
                <a:cs typeface="+mj-cs"/>
              </a:rPr>
              <a:t>Item Not Found</a:t>
            </a:r>
            <a:endParaRPr lang="en-US" sz="2000" b="1" dirty="0">
              <a:solidFill>
                <a:schemeClr val="accent3">
                  <a:lumMod val="75000"/>
                </a:schemeClr>
              </a:solidFill>
              <a:latin typeface="Helvetica" pitchFamily="34" charset="0"/>
              <a:ea typeface="+mj-ea"/>
              <a:cs typeface="+mj-cs"/>
            </a:endParaRPr>
          </a:p>
        </p:txBody>
      </p:sp>
      <p:sp>
        <p:nvSpPr>
          <p:cNvPr id="12" name="Title 1"/>
          <p:cNvSpPr txBox="1">
            <a:spLocks/>
          </p:cNvSpPr>
          <p:nvPr/>
        </p:nvSpPr>
        <p:spPr>
          <a:xfrm>
            <a:off x="2514600" y="4038600"/>
            <a:ext cx="6096000" cy="1981200"/>
          </a:xfrm>
          <a:prstGeom prst="rect">
            <a:avLst/>
          </a:prstGeom>
        </p:spPr>
        <p:txBody>
          <a:bodyPr anchor="ctr">
            <a:normAutofit fontScale="92500" lnSpcReduction="20000"/>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Request added to Borrowing for those eligible.  75%  of  patrons have already an account with ILL</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Patron receives an email indicating the request has been routed to ILL.</a:t>
            </a:r>
          </a:p>
          <a:p>
            <a:pPr marL="457200" indent="-457200">
              <a:lnSpc>
                <a:spcPct val="150000"/>
              </a:lnSpc>
              <a:buFont typeface="Arial" pitchFamily="34" charset="0"/>
              <a:buChar char="•"/>
              <a:defRPr/>
            </a:pPr>
            <a:r>
              <a:rPr lang="en-US" sz="1600" dirty="0" smtClean="0">
                <a:latin typeface="Helvetica" pitchFamily="34" charset="0"/>
              </a:rPr>
              <a:t>Status changed  to “Second Search” in Millennium</a:t>
            </a:r>
            <a:endParaRPr lang="en-US" sz="1600" dirty="0">
              <a:latin typeface="Helvetica" pitchFamily="34" charset="0"/>
              <a:ea typeface="+mj-ea"/>
              <a:cs typeface="+mj-cs"/>
            </a:endParaRPr>
          </a:p>
          <a:p>
            <a:pPr marL="457200" indent="-457200" fontAlgn="auto">
              <a:lnSpc>
                <a:spcPct val="150000"/>
              </a:lnSpc>
              <a:spcAft>
                <a:spcPts val="0"/>
              </a:spcAft>
              <a:defRPr/>
            </a:pPr>
            <a:r>
              <a:rPr lang="en-US" sz="1600" dirty="0" smtClean="0">
                <a:latin typeface="Helvetica" pitchFamily="34" charset="0"/>
                <a:ea typeface="+mj-ea"/>
                <a:cs typeface="+mj-cs"/>
              </a:rPr>
              <a:t>.</a:t>
            </a:r>
            <a:endParaRPr lang="en-US" sz="1600" dirty="0" smtClean="0">
              <a:latin typeface="Helvetica" pitchFamily="34" charset="0"/>
            </a:endParaRPr>
          </a:p>
          <a:p>
            <a:pPr marL="457200" indent="-457200" fontAlgn="auto">
              <a:lnSpc>
                <a:spcPct val="150000"/>
              </a:lnSpc>
              <a:spcAft>
                <a:spcPts val="0"/>
              </a:spcAft>
              <a:buFont typeface="Arial" pitchFamily="34" charset="0"/>
              <a:buChar char="•"/>
              <a:defRPr/>
            </a:pPr>
            <a:endParaRPr lang="en-US" sz="1600" dirty="0" smtClean="0">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8" name="Title 1"/>
          <p:cNvSpPr txBox="1">
            <a:spLocks/>
          </p:cNvSpPr>
          <p:nvPr/>
        </p:nvSpPr>
        <p:spPr>
          <a:xfrm>
            <a:off x="1752600" y="838200"/>
            <a:ext cx="7086600" cy="533400"/>
          </a:xfrm>
          <a:prstGeom prst="rect">
            <a:avLst/>
          </a:prstGeom>
        </p:spPr>
        <p:txBody>
          <a:bodyPr anchor="ctr">
            <a:normAutofit/>
          </a:bodyPr>
          <a:lstStyle/>
          <a:p>
            <a:pPr fontAlgn="auto">
              <a:spcAft>
                <a:spcPts val="0"/>
              </a:spcAft>
              <a:defRPr/>
            </a:pPr>
            <a:r>
              <a:rPr lang="en-US" sz="2800" b="1" dirty="0" smtClean="0">
                <a:solidFill>
                  <a:schemeClr val="accent3">
                    <a:lumMod val="75000"/>
                  </a:schemeClr>
                </a:solidFill>
                <a:latin typeface="Helvetica" pitchFamily="34" charset="0"/>
                <a:ea typeface="+mj-ea"/>
                <a:cs typeface="+mj-cs"/>
              </a:rPr>
              <a:t>FIRST ISSUES</a:t>
            </a:r>
            <a:endParaRPr lang="en-US" sz="28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1828800" y="1676400"/>
            <a:ext cx="6705600" cy="3962400"/>
          </a:xfrm>
          <a:prstGeom prst="rect">
            <a:avLst/>
          </a:prstGeom>
        </p:spPr>
        <p:txBody>
          <a:bodyPr anchor="ctr">
            <a:normAutofit fontScale="92500"/>
          </a:bodyPr>
          <a:lstStyle/>
          <a:p>
            <a:pPr marL="457200" indent="-457200" fontAlgn="auto">
              <a:lnSpc>
                <a:spcPct val="150000"/>
              </a:lnSpc>
              <a:spcAft>
                <a:spcPts val="0"/>
              </a:spcAft>
              <a:buFont typeface="Arial" pitchFamily="34" charset="0"/>
              <a:buChar char="•"/>
              <a:defRPr/>
            </a:pPr>
            <a:r>
              <a:rPr lang="en-US" sz="2600" dirty="0" smtClean="0">
                <a:latin typeface="Helvetica" pitchFamily="34" charset="0"/>
                <a:ea typeface="+mj-ea"/>
                <a:cs typeface="+mj-cs"/>
              </a:rPr>
              <a:t>Stacks Maintenance was given another project and could not participate.  Only Circulation and ILL</a:t>
            </a:r>
            <a:endParaRPr lang="en-US" sz="2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600" dirty="0" smtClean="0">
                <a:latin typeface="Helvetica" pitchFamily="34" charset="0"/>
                <a:ea typeface="+mj-ea"/>
                <a:cs typeface="+mj-cs"/>
              </a:rPr>
              <a:t>Millennium templates are very difficult to customize</a:t>
            </a:r>
          </a:p>
          <a:p>
            <a:pPr marL="457200" indent="-457200">
              <a:lnSpc>
                <a:spcPct val="150000"/>
              </a:lnSpc>
              <a:buFont typeface="Arial" pitchFamily="34" charset="0"/>
              <a:buChar char="•"/>
              <a:defRPr/>
            </a:pPr>
            <a:r>
              <a:rPr lang="en-US" sz="2600" dirty="0" smtClean="0">
                <a:latin typeface="Helvetica" pitchFamily="34" charset="0"/>
              </a:rPr>
              <a:t>AM and PM shifts were having different results during searching</a:t>
            </a: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1447800" y="685800"/>
            <a:ext cx="4038600" cy="914400"/>
          </a:xfrm>
          <a:prstGeom prst="rect">
            <a:avLst/>
          </a:prstGeom>
        </p:spPr>
        <p:txBody>
          <a:bodyPr anchor="ctr">
            <a:normAutofit/>
          </a:bodyPr>
          <a:lstStyle/>
          <a:p>
            <a:pPr marL="457200" indent="-457200" fontAlgn="auto">
              <a:lnSpc>
                <a:spcPct val="150000"/>
              </a:lnSpc>
              <a:spcAft>
                <a:spcPts val="0"/>
              </a:spcAft>
              <a:defRPr/>
            </a:pPr>
            <a:r>
              <a:rPr lang="en-US" sz="2500" dirty="0" smtClean="0">
                <a:latin typeface="Helvetica" pitchFamily="34" charset="0"/>
              </a:rPr>
              <a:t>Millennium Templates </a:t>
            </a:r>
          </a:p>
        </p:txBody>
      </p:sp>
      <p:sp>
        <p:nvSpPr>
          <p:cNvPr id="11" name="Title 1"/>
          <p:cNvSpPr txBox="1">
            <a:spLocks/>
          </p:cNvSpPr>
          <p:nvPr/>
        </p:nvSpPr>
        <p:spPr>
          <a:xfrm>
            <a:off x="2057400" y="1676400"/>
            <a:ext cx="6096000" cy="3657600"/>
          </a:xfrm>
          <a:prstGeom prst="rect">
            <a:avLst/>
          </a:prstGeom>
        </p:spPr>
        <p:txBody>
          <a:bodyPr anchor="ctr">
            <a:normAutofit lnSpcReduction="10000"/>
          </a:bodyPr>
          <a:lstStyle/>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Very difficult to customize.</a:t>
            </a:r>
          </a:p>
          <a:p>
            <a:pPr marL="457200" indent="-457200" fontAlgn="auto">
              <a:lnSpc>
                <a:spcPct val="150000"/>
              </a:lnSpc>
              <a:spcAft>
                <a:spcPts val="0"/>
              </a:spcAft>
              <a:buFont typeface="Arial" pitchFamily="34" charset="0"/>
              <a:buChar char="•"/>
              <a:defRPr/>
            </a:pPr>
            <a:r>
              <a:rPr lang="en-US" sz="2000" dirty="0" err="1" smtClean="0">
                <a:latin typeface="Helvetica" pitchFamily="34" charset="0"/>
                <a:ea typeface="+mj-ea"/>
                <a:cs typeface="+mj-cs"/>
              </a:rPr>
              <a:t>IReport</a:t>
            </a:r>
            <a:endParaRPr lang="en-US" sz="2000" dirty="0" smtClean="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Lists vs. Slips</a:t>
            </a:r>
            <a:endParaRPr lang="en-US" sz="20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At first most participants preferred a list over slips but they did not like the regular list. </a:t>
            </a:r>
          </a:p>
          <a:p>
            <a:pPr marL="457200" indent="-457200" fontAlgn="auto">
              <a:lnSpc>
                <a:spcPct val="150000"/>
              </a:lnSpc>
              <a:spcAft>
                <a:spcPts val="0"/>
              </a:spcAft>
              <a:buFont typeface="Arial" pitchFamily="34" charset="0"/>
              <a:buChar char="•"/>
              <a:defRPr/>
            </a:pPr>
            <a:endParaRPr lang="en-US" sz="2000" dirty="0" smtClean="0">
              <a:latin typeface="Helvetica" pitchFamily="34" charset="0"/>
              <a:ea typeface="+mj-ea"/>
              <a:cs typeface="+mj-cs"/>
            </a:endParaRPr>
          </a:p>
          <a:p>
            <a:pPr marL="457200" indent="-457200" fontAlgn="auto">
              <a:lnSpc>
                <a:spcPct val="150000"/>
              </a:lnSpc>
              <a:spcAft>
                <a:spcPts val="0"/>
              </a:spcAft>
              <a:defRPr/>
            </a:pPr>
            <a:r>
              <a:rPr lang="en-US" sz="2000" b="1" dirty="0" smtClean="0">
                <a:solidFill>
                  <a:schemeClr val="accent3">
                    <a:lumMod val="75000"/>
                  </a:schemeClr>
                </a:solidFill>
                <a:latin typeface="Helvetica" pitchFamily="34" charset="0"/>
                <a:ea typeface="+mj-ea"/>
                <a:cs typeface="+mj-cs"/>
              </a:rPr>
              <a:t>SOLUTION</a:t>
            </a:r>
          </a:p>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 A new list format created</a:t>
            </a:r>
            <a:endParaRPr lang="en-US" sz="2000" dirty="0">
              <a:latin typeface="Helvetica" pitchFamily="34" charset="0"/>
              <a:ea typeface="+mj-ea"/>
              <a:cs typeface="+mj-cs"/>
            </a:endParaRPr>
          </a:p>
          <a:p>
            <a:pPr marL="457200" indent="-457200" fontAlgn="auto">
              <a:lnSpc>
                <a:spcPct val="150000"/>
              </a:lnSpc>
              <a:spcAft>
                <a:spcPts val="0"/>
              </a:spcAft>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4" cstate="print"/>
          <a:srcRect/>
          <a:stretch>
            <a:fillRect/>
          </a:stretch>
        </p:blipFill>
        <p:spPr bwMode="auto">
          <a:xfrm>
            <a:off x="1143000" y="990600"/>
            <a:ext cx="6019800" cy="4886428"/>
          </a:xfrm>
          <a:prstGeom prst="rect">
            <a:avLst/>
          </a:prstGeom>
          <a:noFill/>
          <a:ln w="9525">
            <a:noFill/>
            <a:miter lim="800000"/>
            <a:headEnd/>
            <a:tailEnd/>
          </a:ln>
        </p:spPr>
      </p:pic>
      <p:sp>
        <p:nvSpPr>
          <p:cNvPr id="6" name="Title 1"/>
          <p:cNvSpPr txBox="1">
            <a:spLocks/>
          </p:cNvSpPr>
          <p:nvPr/>
        </p:nvSpPr>
        <p:spPr>
          <a:xfrm>
            <a:off x="1143000" y="609600"/>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Old Format</a:t>
            </a:r>
            <a:endParaRPr lang="en-US" sz="2000" b="1" dirty="0">
              <a:solidFill>
                <a:schemeClr val="accent3">
                  <a:lumMod val="75000"/>
                </a:schemeClr>
              </a:solidFill>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cstate="print"/>
          <a:srcRect/>
          <a:stretch>
            <a:fillRect/>
          </a:stretch>
        </p:blipFill>
        <p:spPr bwMode="auto">
          <a:xfrm>
            <a:off x="1652588" y="1042988"/>
            <a:ext cx="5967412" cy="4877118"/>
          </a:xfrm>
          <a:prstGeom prst="rect">
            <a:avLst/>
          </a:prstGeom>
          <a:noFill/>
          <a:ln w="9525">
            <a:noFill/>
            <a:miter lim="800000"/>
            <a:headEnd/>
            <a:tailEnd/>
          </a:ln>
        </p:spPr>
      </p:pic>
      <p:sp>
        <p:nvSpPr>
          <p:cNvPr id="6" name="Title 1"/>
          <p:cNvSpPr txBox="1">
            <a:spLocks/>
          </p:cNvSpPr>
          <p:nvPr/>
        </p:nvSpPr>
        <p:spPr>
          <a:xfrm>
            <a:off x="1143000" y="609600"/>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New Format</a:t>
            </a:r>
            <a:endParaRPr lang="en-US" sz="2000" b="1" dirty="0">
              <a:solidFill>
                <a:schemeClr val="accent3">
                  <a:lumMod val="75000"/>
                </a:schemeClr>
              </a:solidFill>
              <a:latin typeface="Helvetica" pitchFamily="34" charset="0"/>
              <a:ea typeface="+mj-ea"/>
              <a:cs typeface="+mj-cs"/>
            </a:endParaRP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NEW PLAN</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1676400" y="685800"/>
            <a:ext cx="6324600" cy="990600"/>
          </a:xfrm>
          <a:prstGeom prst="rect">
            <a:avLst/>
          </a:prstGeom>
        </p:spPr>
        <p:txBody>
          <a:bodyPr anchor="ctr">
            <a:noAutofit/>
          </a:bodyPr>
          <a:lstStyle/>
          <a:p>
            <a:pPr marL="457200" indent="-457200">
              <a:lnSpc>
                <a:spcPct val="150000"/>
              </a:lnSpc>
              <a:defRPr/>
            </a:pPr>
            <a:r>
              <a:rPr lang="en-US" sz="2500" dirty="0" smtClean="0">
                <a:latin typeface="Helvetica" pitchFamily="34" charset="0"/>
              </a:rPr>
              <a:t>AM and PM shifts with different results</a:t>
            </a:r>
          </a:p>
        </p:txBody>
      </p:sp>
      <p:sp>
        <p:nvSpPr>
          <p:cNvPr id="9" name="Title 1"/>
          <p:cNvSpPr txBox="1">
            <a:spLocks/>
          </p:cNvSpPr>
          <p:nvPr/>
        </p:nvSpPr>
        <p:spPr>
          <a:xfrm>
            <a:off x="1600200" y="1600200"/>
            <a:ext cx="7239000" cy="990600"/>
          </a:xfrm>
          <a:prstGeom prst="rect">
            <a:avLst/>
          </a:prstGeom>
        </p:spPr>
        <p:txBody>
          <a:bodyPr anchor="ctr">
            <a:normAutofit/>
          </a:bodyPr>
          <a:lstStyle/>
          <a:p>
            <a:pPr marL="457200" indent="-457200" fontAlgn="auto">
              <a:spcAft>
                <a:spcPts val="0"/>
              </a:spcAft>
              <a:defRPr/>
            </a:pPr>
            <a:r>
              <a:rPr lang="en-US" sz="2000" dirty="0" smtClean="0">
                <a:latin typeface="Helvetica" pitchFamily="34" charset="0"/>
                <a:ea typeface="+mj-ea"/>
                <a:cs typeface="+mj-cs"/>
              </a:rPr>
              <a:t>Morning Shift:  94 % </a:t>
            </a:r>
            <a:r>
              <a:rPr lang="en-US" sz="2000" dirty="0" smtClean="0">
                <a:latin typeface="Helvetica" pitchFamily="34" charset="0"/>
              </a:rPr>
              <a:t>ILL students trained to search for Lending</a:t>
            </a:r>
            <a:r>
              <a:rPr lang="en-US" sz="2000" dirty="0" smtClean="0">
                <a:latin typeface="Helvetica" pitchFamily="34" charset="0"/>
                <a:ea typeface="+mj-ea"/>
                <a:cs typeface="+mj-cs"/>
              </a:rPr>
              <a:t> </a:t>
            </a:r>
          </a:p>
          <a:p>
            <a:pPr marL="457200" indent="-457200" fontAlgn="auto">
              <a:spcAft>
                <a:spcPts val="0"/>
              </a:spcAft>
              <a:defRPr/>
            </a:pPr>
            <a:r>
              <a:rPr lang="en-US" sz="2000" dirty="0" smtClean="0">
                <a:latin typeface="Helvetica" pitchFamily="34" charset="0"/>
                <a:ea typeface="+mj-ea"/>
                <a:cs typeface="+mj-cs"/>
              </a:rPr>
              <a:t>Evening Shift : 63%  Circulation Staff</a:t>
            </a:r>
            <a:endParaRPr lang="en-US" sz="2000" dirty="0">
              <a:latin typeface="Helvetica" pitchFamily="34" charset="0"/>
              <a:ea typeface="+mj-ea"/>
              <a:cs typeface="+mj-cs"/>
            </a:endParaRPr>
          </a:p>
        </p:txBody>
      </p:sp>
      <p:sp>
        <p:nvSpPr>
          <p:cNvPr id="11" name="Title 1"/>
          <p:cNvSpPr txBox="1">
            <a:spLocks/>
          </p:cNvSpPr>
          <p:nvPr/>
        </p:nvSpPr>
        <p:spPr>
          <a:xfrm>
            <a:off x="2133600" y="3505200"/>
            <a:ext cx="6096000" cy="16002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endParaRPr lang="en-US" sz="1600" dirty="0" smtClean="0">
              <a:latin typeface="Helvetica" pitchFamily="34" charset="0"/>
              <a:ea typeface="+mj-ea"/>
              <a:cs typeface="+mj-cs"/>
            </a:endParaRP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1828800" y="2819400"/>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SOLUTION:</a:t>
            </a:r>
            <a:endParaRPr lang="en-US" sz="2000" b="1" dirty="0">
              <a:solidFill>
                <a:schemeClr val="accent3">
                  <a:lumMod val="75000"/>
                </a:schemeClr>
              </a:solidFill>
              <a:latin typeface="Helvetica" pitchFamily="34" charset="0"/>
              <a:ea typeface="+mj-ea"/>
              <a:cs typeface="+mj-cs"/>
            </a:endParaRPr>
          </a:p>
        </p:txBody>
      </p:sp>
      <p:sp>
        <p:nvSpPr>
          <p:cNvPr id="12" name="Title 1"/>
          <p:cNvSpPr txBox="1">
            <a:spLocks/>
          </p:cNvSpPr>
          <p:nvPr/>
        </p:nvSpPr>
        <p:spPr>
          <a:xfrm>
            <a:off x="2362200" y="3429000"/>
            <a:ext cx="6248400" cy="2286000"/>
          </a:xfrm>
          <a:prstGeom prst="rect">
            <a:avLst/>
          </a:prstGeom>
        </p:spPr>
        <p:txBody>
          <a:bodyPr anchor="ctr">
            <a:normAutofit/>
          </a:bodyPr>
          <a:lstStyle/>
          <a:p>
            <a:pPr marL="457200" indent="-457200" fontAlgn="auto">
              <a:lnSpc>
                <a:spcPct val="150000"/>
              </a:lnSpc>
              <a:spcAft>
                <a:spcPts val="0"/>
              </a:spcAft>
              <a:defRPr/>
            </a:pPr>
            <a:r>
              <a:rPr lang="en-US" sz="1600" dirty="0" smtClean="0">
                <a:latin typeface="Helvetica" pitchFamily="34" charset="0"/>
                <a:ea typeface="+mj-ea"/>
                <a:cs typeface="+mj-cs"/>
              </a:rPr>
              <a:t>Lending Approach</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Make sure everybody understands Call Numbers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Search shelf, sorting area, book trucks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Have an open mind and look for clues </a:t>
            </a:r>
            <a:endParaRPr lang="en-US" sz="1600" dirty="0">
              <a:latin typeface="Helvetica" pitchFamily="34" charset="0"/>
              <a:ea typeface="+mj-ea"/>
              <a:cs typeface="+mj-cs"/>
            </a:endParaRPr>
          </a:p>
        </p:txBody>
      </p: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743200" y="2133600"/>
            <a:ext cx="6096000" cy="1774825"/>
          </a:xfrm>
          <a:prstGeom prst="rect">
            <a:avLst/>
          </a:prstGeom>
        </p:spPr>
        <p:txBody>
          <a:bodyPr anchor="ctr">
            <a:normAutofit/>
          </a:bodyPr>
          <a:lstStyle/>
          <a:p>
            <a:pPr algn="ctr" fontAlgn="auto">
              <a:spcAft>
                <a:spcPts val="0"/>
              </a:spcAft>
              <a:defRPr/>
            </a:pPr>
            <a:r>
              <a:rPr lang="en-US" sz="6000" dirty="0" smtClean="0">
                <a:solidFill>
                  <a:schemeClr val="tx1">
                    <a:lumMod val="50000"/>
                    <a:lumOff val="50000"/>
                  </a:schemeClr>
                </a:solidFill>
                <a:latin typeface="Helvetica" pitchFamily="34" charset="0"/>
                <a:ea typeface="+mj-ea"/>
                <a:cs typeface="+mj-cs"/>
              </a:rPr>
              <a:t>Results</a:t>
            </a:r>
            <a:endParaRPr lang="en-US" sz="60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31299544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RESULTS</a:t>
            </a:r>
            <a:endParaRPr lang="en-US" sz="1400" b="1" dirty="0">
              <a:solidFill>
                <a:schemeClr val="tx1">
                  <a:lumMod val="50000"/>
                  <a:lumOff val="50000"/>
                </a:schemeClr>
              </a:solidFill>
              <a:latin typeface="Helvetica" pitchFamily="34" charset="0"/>
            </a:endParaRPr>
          </a:p>
        </p:txBody>
      </p:sp>
      <p:sp>
        <p:nvSpPr>
          <p:cNvPr id="11" name="Title 1"/>
          <p:cNvSpPr txBox="1">
            <a:spLocks/>
          </p:cNvSpPr>
          <p:nvPr/>
        </p:nvSpPr>
        <p:spPr>
          <a:xfrm>
            <a:off x="1981200" y="3276600"/>
            <a:ext cx="5867400" cy="26670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472 ILL</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991 non-ILL eligible: Law, Medical, Alumni, External user</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354 found through other means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Total from these numbers is 1817. </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Difference between  “Not Found” 2076 – 1817 = 259</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259 “Hiccups”  in Millennium</a:t>
            </a: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a:p>
            <a:pPr marL="457200" indent="-457200" fontAlgn="auto">
              <a:lnSpc>
                <a:spcPct val="150000"/>
              </a:lnSpc>
              <a:spcAft>
                <a:spcPts val="0"/>
              </a:spcAft>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nvGraphicFramePr>
        <p:xfrm>
          <a:off x="1905000" y="1524000"/>
          <a:ext cx="5562600" cy="1388433"/>
        </p:xfrm>
        <a:graphic>
          <a:graphicData uri="http://schemas.openxmlformats.org/drawingml/2006/table">
            <a:tbl>
              <a:tblPr/>
              <a:tblGrid>
                <a:gridCol w="927100"/>
                <a:gridCol w="927100"/>
                <a:gridCol w="927100"/>
                <a:gridCol w="927100"/>
                <a:gridCol w="927100"/>
                <a:gridCol w="927100"/>
              </a:tblGrid>
              <a:tr h="838200">
                <a:tc>
                  <a:txBody>
                    <a:bodyPr/>
                    <a:lstStyle/>
                    <a:p>
                      <a:pPr algn="ctr" fontAlgn="ctr"/>
                      <a:r>
                        <a:rPr lang="en-US" sz="1600" b="1" i="0" u="none" strike="noStrike" dirty="0">
                          <a:solidFill>
                            <a:srgbClr val="000000"/>
                          </a:solidFill>
                          <a:latin typeface="Cambria"/>
                        </a:rPr>
                        <a:t>FY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Cambria"/>
                        </a:rPr>
                        <a:t>Total Paged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Cambria"/>
                        </a:rPr>
                        <a:t>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Cambria"/>
                        </a:rPr>
                        <a:t>Not 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latin typeface="Cambria"/>
                        </a:rPr>
                        <a:t>ILL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Cambria"/>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0233">
                <a:tc>
                  <a:txBody>
                    <a:bodyPr/>
                    <a:lstStyle/>
                    <a:p>
                      <a:pPr algn="ctr" fontAlgn="ctr"/>
                      <a:r>
                        <a:rPr lang="en-US" sz="1400" b="0" i="0" u="none" strike="noStrike">
                          <a:solidFill>
                            <a:srgbClr val="000000"/>
                          </a:solidFill>
                          <a:latin typeface="Calibri"/>
                        </a:rPr>
                        <a:t>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14815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12739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2076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RESULTS</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98619331"/>
              </p:ext>
            </p:extLst>
          </p:nvPr>
        </p:nvGraphicFramePr>
        <p:xfrm>
          <a:off x="1509548" y="4495800"/>
          <a:ext cx="5867400" cy="1388433"/>
        </p:xfrm>
        <a:graphic>
          <a:graphicData uri="http://schemas.openxmlformats.org/drawingml/2006/table">
            <a:tbl>
              <a:tblPr/>
              <a:tblGrid>
                <a:gridCol w="990600"/>
                <a:gridCol w="990600"/>
                <a:gridCol w="990600"/>
                <a:gridCol w="990600"/>
                <a:gridCol w="990600"/>
                <a:gridCol w="914400"/>
              </a:tblGrid>
              <a:tr h="838200">
                <a:tc>
                  <a:txBody>
                    <a:bodyPr/>
                    <a:lstStyle/>
                    <a:p>
                      <a:pPr algn="ctr" fontAlgn="ctr"/>
                      <a:r>
                        <a:rPr lang="en-US" sz="1400" b="1" i="0" u="none" strike="noStrike" dirty="0">
                          <a:solidFill>
                            <a:srgbClr val="000000"/>
                          </a:solidFill>
                          <a:latin typeface="+mn-lt"/>
                        </a:rPr>
                        <a:t>FY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Total Paged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Not 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ILL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0233">
                <a:tc>
                  <a:txBody>
                    <a:bodyPr/>
                    <a:lstStyle/>
                    <a:p>
                      <a:pPr algn="ctr" fontAlgn="ctr"/>
                      <a:r>
                        <a:rPr lang="en-US" sz="1400" b="1" i="0" u="none" strike="noStrike" dirty="0">
                          <a:solidFill>
                            <a:srgbClr val="000000"/>
                          </a:solidFill>
                          <a:latin typeface="Calibri"/>
                        </a:rPr>
                        <a:t>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14815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12739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2076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472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00818824"/>
              </p:ext>
            </p:extLst>
          </p:nvPr>
        </p:nvGraphicFramePr>
        <p:xfrm>
          <a:off x="1966748" y="1880382"/>
          <a:ext cx="4953000" cy="1600200"/>
        </p:xfrm>
        <a:graphic>
          <a:graphicData uri="http://schemas.openxmlformats.org/drawingml/2006/table">
            <a:tbl>
              <a:tblPr/>
              <a:tblGrid>
                <a:gridCol w="990600"/>
                <a:gridCol w="990600"/>
                <a:gridCol w="990600"/>
                <a:gridCol w="990600"/>
                <a:gridCol w="990600"/>
              </a:tblGrid>
              <a:tr h="800100">
                <a:tc>
                  <a:txBody>
                    <a:bodyPr/>
                    <a:lstStyle/>
                    <a:p>
                      <a:pPr algn="ctr" fontAlgn="ctr"/>
                      <a:r>
                        <a:rPr lang="en-US" sz="1400" b="1" i="0" u="none" strike="noStrike" dirty="0">
                          <a:solidFill>
                            <a:srgbClr val="000000"/>
                          </a:solidFill>
                          <a:latin typeface="+mn-lt"/>
                        </a:rPr>
                        <a:t>YR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Total Paged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Found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Missing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ctr" fontAlgn="ctr"/>
                      <a:r>
                        <a:rPr lang="en-US" sz="1400" b="1" i="0" u="none" strike="noStrike" dirty="0">
                          <a:solidFill>
                            <a:srgbClr val="000000"/>
                          </a:solidFill>
                          <a:latin typeface="Calibri"/>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8113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itle 1"/>
          <p:cNvSpPr txBox="1">
            <a:spLocks/>
          </p:cNvSpPr>
          <p:nvPr/>
        </p:nvSpPr>
        <p:spPr>
          <a:xfrm>
            <a:off x="1676400" y="493200"/>
            <a:ext cx="6324600" cy="723900"/>
          </a:xfrm>
          <a:prstGeom prst="rect">
            <a:avLst/>
          </a:prstGeom>
        </p:spPr>
        <p:txBody>
          <a:bodyPr anchor="ctr">
            <a:noAutofit/>
          </a:bodyPr>
          <a:lstStyle/>
          <a:p>
            <a:pPr marL="457200" indent="-457200" algn="ctr">
              <a:lnSpc>
                <a:spcPct val="150000"/>
              </a:lnSpc>
              <a:defRPr/>
            </a:pPr>
            <a:r>
              <a:rPr lang="en-US" sz="2500" dirty="0" smtClean="0">
                <a:latin typeface="Helvetica" pitchFamily="34" charset="0"/>
              </a:rPr>
              <a:t>Results Comparison</a:t>
            </a:r>
          </a:p>
        </p:txBody>
      </p:sp>
      <p:sp>
        <p:nvSpPr>
          <p:cNvPr id="9" name="Title 1"/>
          <p:cNvSpPr txBox="1">
            <a:spLocks/>
          </p:cNvSpPr>
          <p:nvPr/>
        </p:nvSpPr>
        <p:spPr>
          <a:xfrm>
            <a:off x="1409700" y="1248166"/>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Paging (old Approach):</a:t>
            </a:r>
            <a:endParaRPr lang="en-US" sz="20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1372186" y="3657600"/>
            <a:ext cx="6858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rPr>
              <a:t>Paging/ILL (New Approach):</a:t>
            </a:r>
            <a:endParaRPr lang="en-US" sz="2000" b="1" dirty="0">
              <a:solidFill>
                <a:schemeClr val="accent3">
                  <a:lumMod val="75000"/>
                </a:schemeClr>
              </a:solidFill>
              <a:latin typeface="Helvetica" pitchFamily="34" charset="0"/>
              <a:ea typeface="+mj-ea"/>
              <a:cs typeface="+mj-cs"/>
            </a:endParaRPr>
          </a:p>
        </p:txBody>
      </p: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GOALS</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286000" y="685800"/>
            <a:ext cx="6096000" cy="1219200"/>
          </a:xfrm>
          <a:prstGeom prst="rect">
            <a:avLst/>
          </a:prstGeom>
        </p:spPr>
        <p:txBody>
          <a:bodyPr anchor="ctr">
            <a:normAutofit/>
          </a:bodyPr>
          <a:lstStyle/>
          <a:p>
            <a:pPr fontAlgn="auto">
              <a:spcAft>
                <a:spcPts val="0"/>
              </a:spcAft>
              <a:defRPr/>
            </a:pPr>
            <a:r>
              <a:rPr lang="en-US" sz="3000" b="1" dirty="0" smtClean="0">
                <a:solidFill>
                  <a:schemeClr val="accent3">
                    <a:lumMod val="75000"/>
                  </a:schemeClr>
                </a:solidFill>
                <a:latin typeface="Helvetica" pitchFamily="34" charset="0"/>
                <a:ea typeface="+mj-ea"/>
                <a:cs typeface="+mj-cs"/>
              </a:rPr>
              <a:t>GOALS</a:t>
            </a:r>
            <a:endParaRPr lang="en-US" sz="30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133600" y="1752600"/>
            <a:ext cx="6096000" cy="3505200"/>
          </a:xfrm>
          <a:prstGeom prst="rect">
            <a:avLst/>
          </a:prstGeom>
        </p:spPr>
        <p:txBody>
          <a:bodyPr anchor="ctr">
            <a:normAutofit fontScale="77500" lnSpcReduction="20000"/>
          </a:bodyPr>
          <a:lstStyle/>
          <a:p>
            <a:pPr marL="457200" indent="-457200" fontAlgn="auto">
              <a:lnSpc>
                <a:spcPct val="150000"/>
              </a:lnSpc>
              <a:spcAft>
                <a:spcPts val="0"/>
              </a:spcAft>
              <a:defRPr/>
            </a:pP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Provide an overview of the Paging/ILL service</a:t>
            </a:r>
          </a:p>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Emphasize the importance of sharing resources.  In-house cooperation.   </a:t>
            </a:r>
          </a:p>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Suggest best practices for similar projects</a:t>
            </a:r>
            <a:endParaRPr lang="en-US" sz="28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Share information</a:t>
            </a:r>
            <a:endParaRPr lang="en-US" sz="28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RESULTS</a:t>
            </a:r>
            <a:endParaRPr lang="en-US" sz="1400" b="1" dirty="0">
              <a:solidFill>
                <a:schemeClr val="tx1">
                  <a:lumMod val="50000"/>
                  <a:lumOff val="50000"/>
                </a:schemeClr>
              </a:solidFill>
              <a:latin typeface="Helvetica" pitchFamily="34" charset="0"/>
            </a:endParaRPr>
          </a:p>
        </p:txBody>
      </p:sp>
      <p:sp>
        <p:nvSpPr>
          <p:cNvPr id="11" name="Title 1"/>
          <p:cNvSpPr txBox="1">
            <a:spLocks/>
          </p:cNvSpPr>
          <p:nvPr/>
        </p:nvSpPr>
        <p:spPr>
          <a:xfrm>
            <a:off x="1905000" y="1295400"/>
            <a:ext cx="6248400" cy="46482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Better cooperation between Circulation and ILL by sharing resources</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Staff and Student Assistants are trained better</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Other units of Access Services have seen the improvement of services and want to participate (teamwork)</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Disorganized shelves are reported sooner to Stacks Maintenance</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Better patron satisfaction</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The Access Services Department provides a better  and more meaningful service</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We  share resources and knowledge with a better approach..</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RESULTS</a:t>
            </a:r>
            <a:endParaRPr lang="en-US" sz="1400" b="1" dirty="0">
              <a:solidFill>
                <a:schemeClr val="tx1">
                  <a:lumMod val="50000"/>
                  <a:lumOff val="50000"/>
                </a:schemeClr>
              </a:solidFill>
              <a:latin typeface="Helvetica" pitchFamily="34" charset="0"/>
            </a:endParaRPr>
          </a:p>
        </p:txBody>
      </p:sp>
      <p:sp>
        <p:nvSpPr>
          <p:cNvPr id="8" name="Title 1"/>
          <p:cNvSpPr txBox="1">
            <a:spLocks/>
          </p:cNvSpPr>
          <p:nvPr/>
        </p:nvSpPr>
        <p:spPr>
          <a:xfrm>
            <a:off x="1828800" y="990600"/>
            <a:ext cx="7086600" cy="533400"/>
          </a:xfrm>
          <a:prstGeom prst="rect">
            <a:avLst/>
          </a:prstGeom>
        </p:spPr>
        <p:txBody>
          <a:bodyPr anchor="ctr">
            <a:normAutofit/>
          </a:bodyPr>
          <a:lstStyle/>
          <a:p>
            <a:pPr fontAlgn="auto">
              <a:spcAft>
                <a:spcPts val="0"/>
              </a:spcAft>
              <a:defRPr/>
            </a:pPr>
            <a:r>
              <a:rPr lang="en-US" sz="2800" b="1" dirty="0" smtClean="0">
                <a:solidFill>
                  <a:schemeClr val="accent3">
                    <a:lumMod val="75000"/>
                  </a:schemeClr>
                </a:solidFill>
                <a:latin typeface="Helvetica" pitchFamily="34" charset="0"/>
                <a:ea typeface="+mj-ea"/>
                <a:cs typeface="+mj-cs"/>
              </a:rPr>
              <a:t>REACTION</a:t>
            </a:r>
            <a:endParaRPr lang="en-US" sz="28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133600" y="2286000"/>
            <a:ext cx="6096000" cy="1524000"/>
          </a:xfrm>
          <a:prstGeom prst="rect">
            <a:avLst/>
          </a:prstGeom>
        </p:spPr>
        <p:txBody>
          <a:bodyPr anchor="ctr">
            <a:normAutofit fontScale="85000" lnSpcReduction="10000"/>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“It’s very kind from you to go the extra mile to help with my research”</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 know I can submit a request and somehow you will get it for me”</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“This service is very reliable ”</a:t>
            </a: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828800" y="1752600"/>
            <a:ext cx="7086600" cy="533400"/>
          </a:xfrm>
          <a:prstGeom prst="rect">
            <a:avLst/>
          </a:prstGeom>
        </p:spPr>
        <p:txBody>
          <a:bodyPr anchor="ctr">
            <a:normAutofit/>
          </a:bodyPr>
          <a:lstStyle/>
          <a:p>
            <a:pPr fontAlgn="auto">
              <a:spcAft>
                <a:spcPts val="0"/>
              </a:spcAft>
              <a:defRPr/>
            </a:pPr>
            <a:r>
              <a:rPr lang="en-US" sz="2000" b="1" dirty="0" smtClean="0">
                <a:latin typeface="Helvetica" pitchFamily="34" charset="0"/>
                <a:ea typeface="+mj-ea"/>
                <a:cs typeface="+mj-cs"/>
              </a:rPr>
              <a:t>Patrons</a:t>
            </a:r>
            <a:endParaRPr lang="en-US" sz="2000" b="1" dirty="0">
              <a:latin typeface="Helvetica" pitchFamily="34" charset="0"/>
              <a:ea typeface="+mj-ea"/>
              <a:cs typeface="+mj-cs"/>
            </a:endParaRPr>
          </a:p>
        </p:txBody>
      </p:sp>
      <p:sp>
        <p:nvSpPr>
          <p:cNvPr id="9" name="Title 1"/>
          <p:cNvSpPr txBox="1">
            <a:spLocks/>
          </p:cNvSpPr>
          <p:nvPr/>
        </p:nvSpPr>
        <p:spPr>
          <a:xfrm>
            <a:off x="1905000" y="3657600"/>
            <a:ext cx="7086600" cy="533400"/>
          </a:xfrm>
          <a:prstGeom prst="rect">
            <a:avLst/>
          </a:prstGeom>
        </p:spPr>
        <p:txBody>
          <a:bodyPr anchor="ctr">
            <a:normAutofit/>
          </a:bodyPr>
          <a:lstStyle/>
          <a:p>
            <a:pPr fontAlgn="auto">
              <a:spcAft>
                <a:spcPts val="0"/>
              </a:spcAft>
              <a:defRPr/>
            </a:pPr>
            <a:r>
              <a:rPr lang="en-US" sz="2000" b="1" dirty="0" smtClean="0">
                <a:latin typeface="Helvetica" pitchFamily="34" charset="0"/>
                <a:ea typeface="+mj-ea"/>
                <a:cs typeface="+mj-cs"/>
              </a:rPr>
              <a:t>Staff</a:t>
            </a:r>
            <a:endParaRPr lang="en-US" sz="2000" b="1" dirty="0">
              <a:latin typeface="Helvetica" pitchFamily="34" charset="0"/>
              <a:ea typeface="+mj-ea"/>
              <a:cs typeface="+mj-cs"/>
            </a:endParaRPr>
          </a:p>
        </p:txBody>
      </p:sp>
      <p:sp>
        <p:nvSpPr>
          <p:cNvPr id="10" name="Title 1"/>
          <p:cNvSpPr txBox="1">
            <a:spLocks/>
          </p:cNvSpPr>
          <p:nvPr/>
        </p:nvSpPr>
        <p:spPr>
          <a:xfrm>
            <a:off x="2286000" y="4267200"/>
            <a:ext cx="6096000" cy="15240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“The educational value of the project is priceless ”</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“We have better ways to search”</a:t>
            </a:r>
            <a:endParaRPr lang="en-US" sz="16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 worked! ”</a:t>
            </a:r>
          </a:p>
        </p:txBody>
      </p: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743200" y="2133600"/>
            <a:ext cx="6096000" cy="1774825"/>
          </a:xfrm>
          <a:prstGeom prst="rect">
            <a:avLst/>
          </a:prstGeom>
        </p:spPr>
        <p:txBody>
          <a:bodyPr anchor="ctr">
            <a:normAutofit/>
          </a:bodyPr>
          <a:lstStyle/>
          <a:p>
            <a:pPr algn="ctr" fontAlgn="auto">
              <a:spcAft>
                <a:spcPts val="0"/>
              </a:spcAft>
              <a:defRPr/>
            </a:pPr>
            <a:r>
              <a:rPr lang="en-US" sz="6000" dirty="0" smtClean="0">
                <a:solidFill>
                  <a:schemeClr val="tx1">
                    <a:lumMod val="50000"/>
                    <a:lumOff val="50000"/>
                  </a:schemeClr>
                </a:solidFill>
                <a:latin typeface="Helvetica" pitchFamily="34" charset="0"/>
                <a:ea typeface="+mj-ea"/>
                <a:cs typeface="+mj-cs"/>
              </a:rPr>
              <a:t>Enhancements</a:t>
            </a:r>
            <a:endParaRPr lang="en-US" sz="60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31299544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ENHANCEMENTS</a:t>
            </a:r>
            <a:endParaRPr lang="en-US" sz="1400" b="1" dirty="0">
              <a:solidFill>
                <a:schemeClr val="tx1">
                  <a:lumMod val="50000"/>
                  <a:lumOff val="50000"/>
                </a:schemeClr>
              </a:solidFill>
              <a:latin typeface="Helvetica" pitchFamily="34" charset="0"/>
            </a:endParaRPr>
          </a:p>
        </p:txBody>
      </p:sp>
      <p:sp>
        <p:nvSpPr>
          <p:cNvPr id="11" name="Title 1"/>
          <p:cNvSpPr txBox="1">
            <a:spLocks/>
          </p:cNvSpPr>
          <p:nvPr/>
        </p:nvSpPr>
        <p:spPr>
          <a:xfrm>
            <a:off x="1828800" y="1752600"/>
            <a:ext cx="6096000" cy="28194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Make </a:t>
            </a:r>
            <a:r>
              <a:rPr lang="en-US" sz="2800" dirty="0" err="1" smtClean="0">
                <a:latin typeface="Helvetica" pitchFamily="34" charset="0"/>
                <a:ea typeface="+mj-ea"/>
                <a:cs typeface="+mj-cs"/>
              </a:rPr>
              <a:t>ILLiad</a:t>
            </a:r>
            <a:r>
              <a:rPr lang="en-US" sz="2800" dirty="0" smtClean="0">
                <a:latin typeface="Helvetica" pitchFamily="34" charset="0"/>
                <a:ea typeface="+mj-ea"/>
                <a:cs typeface="+mj-cs"/>
              </a:rPr>
              <a:t> talk to Millennium to import requests</a:t>
            </a:r>
            <a:endParaRPr lang="en-US" sz="2800"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2800" dirty="0" smtClean="0">
                <a:latin typeface="Helvetica" pitchFamily="34" charset="0"/>
                <a:ea typeface="+mj-ea"/>
                <a:cs typeface="+mj-cs"/>
              </a:rPr>
              <a:t>Customization of Millennium templates</a:t>
            </a:r>
            <a:endParaRPr lang="en-US" sz="2800" dirty="0">
              <a:latin typeface="Helvetica" pitchFamily="34" charset="0"/>
              <a:ea typeface="+mj-ea"/>
              <a:cs typeface="+mj-cs"/>
            </a:endParaRPr>
          </a:p>
          <a:p>
            <a:pPr marL="457200" indent="-457200" fontAlgn="auto">
              <a:lnSpc>
                <a:spcPct val="150000"/>
              </a:lnSpc>
              <a:spcAft>
                <a:spcPts val="0"/>
              </a:spcAft>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743200" y="2133600"/>
            <a:ext cx="6096000" cy="1774825"/>
          </a:xfrm>
          <a:prstGeom prst="rect">
            <a:avLst/>
          </a:prstGeom>
        </p:spPr>
        <p:txBody>
          <a:bodyPr anchor="ctr">
            <a:normAutofit/>
          </a:bodyPr>
          <a:lstStyle/>
          <a:p>
            <a:pPr algn="ctr" fontAlgn="auto">
              <a:spcAft>
                <a:spcPts val="0"/>
              </a:spcAft>
              <a:defRPr/>
            </a:pPr>
            <a:r>
              <a:rPr lang="en-US" sz="6000" dirty="0" smtClean="0">
                <a:solidFill>
                  <a:schemeClr val="tx1">
                    <a:lumMod val="50000"/>
                    <a:lumOff val="50000"/>
                  </a:schemeClr>
                </a:solidFill>
                <a:latin typeface="Helvetica" pitchFamily="34" charset="0"/>
                <a:ea typeface="+mj-ea"/>
                <a:cs typeface="+mj-cs"/>
              </a:rPr>
              <a:t>Best Practices</a:t>
            </a:r>
            <a:endParaRPr lang="en-US" sz="60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31299544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BEST PRACTICES</a:t>
            </a:r>
            <a:endParaRPr lang="en-US" sz="1400" b="1" dirty="0">
              <a:solidFill>
                <a:schemeClr val="tx1">
                  <a:lumMod val="50000"/>
                  <a:lumOff val="50000"/>
                </a:schemeClr>
              </a:solidFill>
              <a:latin typeface="Helvetica" pitchFamily="34" charset="0"/>
            </a:endParaRPr>
          </a:p>
        </p:txBody>
      </p:sp>
      <p:sp>
        <p:nvSpPr>
          <p:cNvPr id="11" name="Title 1"/>
          <p:cNvSpPr txBox="1">
            <a:spLocks/>
          </p:cNvSpPr>
          <p:nvPr/>
        </p:nvSpPr>
        <p:spPr>
          <a:xfrm>
            <a:off x="1676400" y="838200"/>
            <a:ext cx="6705600" cy="50292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It is hard and difficult to approach change. Most likely the first suggestions or ideas will not fly. </a:t>
            </a:r>
            <a:r>
              <a:rPr lang="en-US" sz="1600" dirty="0" smtClean="0">
                <a:latin typeface="Helvetica" pitchFamily="34" charset="0"/>
              </a:rPr>
              <a:t>Don’t give up, find a way. </a:t>
            </a:r>
            <a:endParaRPr lang="en-US" sz="1600" dirty="0" smtClean="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Plan ahead and be realistic.</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Make sure all people involved are trained the same way.</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Be Prepared! There is always something that may not go according to plan</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Have an open mind. </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Know your area, tools, technology, foes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Back up your data (hard and electronic)</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Have more than one plan</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Be ready to improvise</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The key is to share resources</a:t>
            </a:r>
          </a:p>
          <a:p>
            <a:pPr marL="457200" indent="-457200" fontAlgn="auto">
              <a:lnSpc>
                <a:spcPct val="150000"/>
              </a:lnSpc>
              <a:spcAft>
                <a:spcPts val="0"/>
              </a:spcAft>
              <a:buFont typeface="Arial" pitchFamily="34" charset="0"/>
              <a:buChar char="•"/>
              <a:defRPr/>
            </a:pPr>
            <a:r>
              <a:rPr lang="en-US" sz="1600" dirty="0" smtClean="0">
                <a:latin typeface="Helvetica" pitchFamily="34" charset="0"/>
                <a:ea typeface="+mj-ea"/>
                <a:cs typeface="+mj-cs"/>
              </a:rPr>
              <a:t>There is still a lot to do and learn</a:t>
            </a: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743200" y="2133600"/>
            <a:ext cx="6096000" cy="1774825"/>
          </a:xfrm>
          <a:prstGeom prst="rect">
            <a:avLst/>
          </a:prstGeom>
        </p:spPr>
        <p:txBody>
          <a:bodyPr anchor="ctr">
            <a:normAutofit/>
          </a:bodyPr>
          <a:lstStyle/>
          <a:p>
            <a:pPr algn="ctr" fontAlgn="auto">
              <a:spcAft>
                <a:spcPts val="0"/>
              </a:spcAft>
              <a:defRPr/>
            </a:pPr>
            <a:r>
              <a:rPr lang="en-US" sz="6000" dirty="0" smtClean="0">
                <a:solidFill>
                  <a:schemeClr val="tx1">
                    <a:lumMod val="50000"/>
                    <a:lumOff val="50000"/>
                  </a:schemeClr>
                </a:solidFill>
                <a:latin typeface="Helvetica" pitchFamily="34" charset="0"/>
                <a:ea typeface="+mj-ea"/>
                <a:cs typeface="+mj-cs"/>
              </a:rPr>
              <a:t>CONCLUSION</a:t>
            </a:r>
            <a:endParaRPr lang="en-US" sz="60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3129954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CONCLUSION</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1295400" y="1295400"/>
            <a:ext cx="6705600" cy="3276600"/>
          </a:xfrm>
          <a:prstGeom prst="rect">
            <a:avLst/>
          </a:prstGeom>
        </p:spPr>
        <p:txBody>
          <a:bodyPr anchor="ctr">
            <a:normAutofit/>
          </a:bodyPr>
          <a:lstStyle/>
          <a:p>
            <a:pPr algn="just" fontAlgn="auto">
              <a:spcAft>
                <a:spcPts val="0"/>
              </a:spcAft>
              <a:defRPr/>
            </a:pPr>
            <a:r>
              <a:rPr lang="en-US" sz="3000" dirty="0" smtClean="0">
                <a:latin typeface="Helvetica" pitchFamily="34" charset="0"/>
                <a:ea typeface="+mj-ea"/>
                <a:cs typeface="+mj-cs"/>
              </a:rPr>
              <a:t>Libraries provide services everyday to fulfill patrons’ needs.  If we start sharing resources among our units we guarantee more successful services. </a:t>
            </a:r>
            <a:endParaRPr lang="en-US" sz="30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547425" y="1600200"/>
            <a:ext cx="6096000" cy="609600"/>
          </a:xfrm>
          <a:prstGeom prst="rect">
            <a:avLst/>
          </a:prstGeom>
        </p:spPr>
        <p:txBody>
          <a:bodyPr anchor="ctr">
            <a:normAutofit/>
          </a:bodyPr>
          <a:lstStyle/>
          <a:p>
            <a:pPr algn="ctr" fontAlgn="auto">
              <a:spcAft>
                <a:spcPts val="0"/>
              </a:spcAft>
              <a:defRPr/>
            </a:pPr>
            <a:r>
              <a:rPr lang="en-US" sz="3200" dirty="0" smtClean="0">
                <a:solidFill>
                  <a:schemeClr val="tx1">
                    <a:lumMod val="50000"/>
                    <a:lumOff val="50000"/>
                  </a:schemeClr>
                </a:solidFill>
                <a:latin typeface="Helvetica" pitchFamily="34" charset="0"/>
                <a:ea typeface="+mj-ea"/>
                <a:cs typeface="+mj-cs"/>
              </a:rPr>
              <a:t>Contact Information</a:t>
            </a:r>
            <a:endParaRPr lang="en-US" sz="3200" dirty="0">
              <a:solidFill>
                <a:schemeClr val="tx1">
                  <a:lumMod val="50000"/>
                  <a:lumOff val="50000"/>
                </a:schemeClr>
              </a:solidFill>
              <a:latin typeface="Helvetica" pitchFamily="34" charset="0"/>
              <a:ea typeface="+mj-ea"/>
              <a:cs typeface="+mj-cs"/>
            </a:endParaRPr>
          </a:p>
        </p:txBody>
      </p:sp>
      <p:sp>
        <p:nvSpPr>
          <p:cNvPr id="4" name="Title 1"/>
          <p:cNvSpPr txBox="1">
            <a:spLocks/>
          </p:cNvSpPr>
          <p:nvPr/>
        </p:nvSpPr>
        <p:spPr>
          <a:xfrm>
            <a:off x="2699825" y="2440779"/>
            <a:ext cx="6096000" cy="1597821"/>
          </a:xfrm>
          <a:prstGeom prst="rect">
            <a:avLst/>
          </a:prstGeom>
        </p:spPr>
        <p:txBody>
          <a:bodyPr anchor="ctr">
            <a:normAutofit fontScale="92500" lnSpcReduction="20000"/>
          </a:bodyPr>
          <a:lstStyle/>
          <a:p>
            <a:pPr algn="ctr" fontAlgn="auto">
              <a:spcAft>
                <a:spcPts val="0"/>
              </a:spcAft>
              <a:defRPr/>
            </a:pPr>
            <a:r>
              <a:rPr lang="en-US" sz="2400" dirty="0" smtClean="0">
                <a:solidFill>
                  <a:schemeClr val="tx1">
                    <a:lumMod val="50000"/>
                    <a:lumOff val="50000"/>
                  </a:schemeClr>
                </a:solidFill>
                <a:latin typeface="Helvetica" pitchFamily="34" charset="0"/>
                <a:ea typeface="+mj-ea"/>
                <a:cs typeface="+mj-cs"/>
              </a:rPr>
              <a:t>Ronald Figueroa</a:t>
            </a:r>
          </a:p>
          <a:p>
            <a:pPr algn="ctr" fontAlgn="auto">
              <a:spcAft>
                <a:spcPts val="0"/>
              </a:spcAft>
              <a:defRPr/>
            </a:pPr>
            <a:r>
              <a:rPr lang="en-US" sz="2400" dirty="0" smtClean="0">
                <a:solidFill>
                  <a:schemeClr val="tx1">
                    <a:lumMod val="50000"/>
                    <a:lumOff val="50000"/>
                  </a:schemeClr>
                </a:solidFill>
                <a:latin typeface="Helvetica" pitchFamily="34" charset="0"/>
                <a:ea typeface="+mj-ea"/>
                <a:cs typeface="+mj-cs"/>
              </a:rPr>
              <a:t>Interlibrary Loan Supervisor</a:t>
            </a:r>
          </a:p>
          <a:p>
            <a:pPr algn="ctr" fontAlgn="auto">
              <a:spcAft>
                <a:spcPts val="0"/>
              </a:spcAft>
              <a:defRPr/>
            </a:pPr>
            <a:r>
              <a:rPr lang="en-US" sz="2400" dirty="0" smtClean="0">
                <a:solidFill>
                  <a:schemeClr val="tx1">
                    <a:lumMod val="50000"/>
                    <a:lumOff val="50000"/>
                  </a:schemeClr>
                </a:solidFill>
                <a:latin typeface="Helvetica" pitchFamily="34" charset="0"/>
                <a:ea typeface="+mj-ea"/>
                <a:cs typeface="+mj-cs"/>
              </a:rPr>
              <a:t>Otto G. Richter Library</a:t>
            </a:r>
          </a:p>
          <a:p>
            <a:pPr algn="ctr" fontAlgn="auto">
              <a:spcAft>
                <a:spcPts val="0"/>
              </a:spcAft>
              <a:defRPr/>
            </a:pPr>
            <a:r>
              <a:rPr lang="en-US" sz="2400" dirty="0" smtClean="0">
                <a:solidFill>
                  <a:schemeClr val="tx1">
                    <a:lumMod val="50000"/>
                    <a:lumOff val="50000"/>
                  </a:schemeClr>
                </a:solidFill>
                <a:latin typeface="Helvetica" pitchFamily="34" charset="0"/>
                <a:ea typeface="+mj-ea"/>
                <a:cs typeface="+mj-cs"/>
              </a:rPr>
              <a:t>University of Miami</a:t>
            </a:r>
          </a:p>
          <a:p>
            <a:pPr algn="ctr" fontAlgn="auto">
              <a:spcAft>
                <a:spcPts val="0"/>
              </a:spcAft>
              <a:defRPr/>
            </a:pPr>
            <a:r>
              <a:rPr lang="en-US" sz="2400" dirty="0" smtClean="0">
                <a:solidFill>
                  <a:schemeClr val="tx1">
                    <a:lumMod val="50000"/>
                    <a:lumOff val="50000"/>
                  </a:schemeClr>
                </a:solidFill>
                <a:latin typeface="Helvetica" pitchFamily="34" charset="0"/>
                <a:ea typeface="+mj-ea"/>
                <a:cs typeface="+mj-cs"/>
              </a:rPr>
              <a:t>rxfigueroa@miami.edu</a:t>
            </a:r>
            <a:endParaRPr lang="en-US" sz="24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476975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OVERVIEW</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286000" y="685800"/>
            <a:ext cx="6096000" cy="1219200"/>
          </a:xfrm>
          <a:prstGeom prst="rect">
            <a:avLst/>
          </a:prstGeom>
        </p:spPr>
        <p:txBody>
          <a:bodyPr anchor="ctr">
            <a:normAutofit/>
          </a:bodyPr>
          <a:lstStyle/>
          <a:p>
            <a:pPr fontAlgn="auto">
              <a:spcAft>
                <a:spcPts val="0"/>
              </a:spcAft>
              <a:defRPr/>
            </a:pPr>
            <a:endParaRPr lang="en-US" sz="3000" dirty="0">
              <a:latin typeface="Helvetica" pitchFamily="34" charset="0"/>
              <a:ea typeface="+mj-ea"/>
              <a:cs typeface="+mj-cs"/>
            </a:endParaRPr>
          </a:p>
        </p:txBody>
      </p:sp>
      <p:sp>
        <p:nvSpPr>
          <p:cNvPr id="8" name="Title 1"/>
          <p:cNvSpPr txBox="1">
            <a:spLocks/>
          </p:cNvSpPr>
          <p:nvPr/>
        </p:nvSpPr>
        <p:spPr>
          <a:xfrm>
            <a:off x="2133600" y="2667000"/>
            <a:ext cx="5715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ea typeface="+mj-ea"/>
                <a:cs typeface="+mj-cs"/>
              </a:rPr>
              <a:t>University of Miami Libraries</a:t>
            </a:r>
            <a:endParaRPr lang="en-US" sz="2000" b="1" dirty="0">
              <a:solidFill>
                <a:schemeClr val="accent3">
                  <a:lumMod val="75000"/>
                </a:schemeClr>
              </a:solidFill>
              <a:latin typeface="Helvetica" pitchFamily="34" charset="0"/>
              <a:ea typeface="+mj-ea"/>
              <a:cs typeface="+mj-cs"/>
            </a:endParaRPr>
          </a:p>
        </p:txBody>
      </p:sp>
      <p:sp>
        <p:nvSpPr>
          <p:cNvPr id="9" name="Title 1"/>
          <p:cNvSpPr txBox="1">
            <a:spLocks/>
          </p:cNvSpPr>
          <p:nvPr/>
        </p:nvSpPr>
        <p:spPr>
          <a:xfrm>
            <a:off x="1981200" y="3352800"/>
            <a:ext cx="6553200" cy="1219200"/>
          </a:xfrm>
          <a:prstGeom prst="rect">
            <a:avLst/>
          </a:prstGeom>
        </p:spPr>
        <p:txBody>
          <a:bodyPr anchor="ctr">
            <a:normAutofit lnSpcReduction="10000"/>
          </a:bodyPr>
          <a:lstStyle/>
          <a:p>
            <a:pPr marL="457200" indent="-457200" algn="just" fontAlgn="auto">
              <a:spcAft>
                <a:spcPts val="0"/>
              </a:spcAft>
              <a:defRPr/>
            </a:pPr>
            <a:r>
              <a:rPr lang="en-US" sz="2000" dirty="0" smtClean="0"/>
              <a:t>        The libraries of the University of Miami rank among the top research libraries in North America with a combined collection of over 3.2 million volumes, with 74,000 current electronic and print serials.</a:t>
            </a:r>
            <a:endParaRPr lang="en-US" sz="20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133600" y="685800"/>
            <a:ext cx="5715000" cy="533400"/>
          </a:xfrm>
          <a:prstGeom prst="rect">
            <a:avLst/>
          </a:prstGeom>
        </p:spPr>
        <p:txBody>
          <a:bodyPr anchor="ctr">
            <a:normAutofit/>
          </a:bodyPr>
          <a:lstStyle/>
          <a:p>
            <a:pPr fontAlgn="auto">
              <a:spcAft>
                <a:spcPts val="0"/>
              </a:spcAft>
              <a:defRPr/>
            </a:pPr>
            <a:r>
              <a:rPr lang="en-US" sz="2000" b="1" dirty="0" smtClean="0">
                <a:solidFill>
                  <a:schemeClr val="accent3">
                    <a:lumMod val="75000"/>
                  </a:schemeClr>
                </a:solidFill>
                <a:latin typeface="Helvetica" pitchFamily="34" charset="0"/>
                <a:ea typeface="+mj-ea"/>
                <a:cs typeface="+mj-cs"/>
              </a:rPr>
              <a:t>University of Miami</a:t>
            </a:r>
            <a:endParaRPr lang="en-US" sz="2000" b="1" dirty="0">
              <a:solidFill>
                <a:schemeClr val="accent3">
                  <a:lumMod val="75000"/>
                </a:schemeClr>
              </a:solidFill>
              <a:latin typeface="Helvetica" pitchFamily="34" charset="0"/>
              <a:ea typeface="+mj-ea"/>
              <a:cs typeface="+mj-cs"/>
            </a:endParaRPr>
          </a:p>
        </p:txBody>
      </p:sp>
      <p:sp>
        <p:nvSpPr>
          <p:cNvPr id="12" name="Title 1"/>
          <p:cNvSpPr txBox="1">
            <a:spLocks/>
          </p:cNvSpPr>
          <p:nvPr/>
        </p:nvSpPr>
        <p:spPr>
          <a:xfrm>
            <a:off x="2286000" y="1371600"/>
            <a:ext cx="6324600" cy="1066800"/>
          </a:xfrm>
          <a:prstGeom prst="rect">
            <a:avLst/>
          </a:prstGeom>
        </p:spPr>
        <p:txBody>
          <a:bodyPr anchor="ctr">
            <a:normAutofit/>
          </a:bodyPr>
          <a:lstStyle/>
          <a:p>
            <a:pPr marL="457200" indent="-457200" fontAlgn="auto">
              <a:spcAft>
                <a:spcPts val="0"/>
              </a:spcAft>
              <a:defRPr/>
            </a:pPr>
            <a:r>
              <a:rPr lang="en-US" sz="2000" dirty="0" smtClean="0"/>
              <a:t>         A private research university with more than 15,000 students</a:t>
            </a:r>
            <a:endParaRPr lang="en-US" sz="2000" dirty="0">
              <a:latin typeface="Helvetica" pitchFamily="34" charset="0"/>
              <a:ea typeface="+mj-ea"/>
              <a:cs typeface="+mj-cs"/>
            </a:endParaRPr>
          </a:p>
        </p:txBody>
      </p:sp>
      <p:sp>
        <p:nvSpPr>
          <p:cNvPr id="14" name="Title 1"/>
          <p:cNvSpPr txBox="1">
            <a:spLocks/>
          </p:cNvSpPr>
          <p:nvPr/>
        </p:nvSpPr>
        <p:spPr>
          <a:xfrm>
            <a:off x="1981200" y="4724400"/>
            <a:ext cx="6553200" cy="1219200"/>
          </a:xfrm>
          <a:prstGeom prst="rect">
            <a:avLst/>
          </a:prstGeom>
        </p:spPr>
        <p:txBody>
          <a:bodyPr anchor="ctr">
            <a:normAutofit fontScale="92500" lnSpcReduction="10000"/>
          </a:bodyPr>
          <a:lstStyle/>
          <a:p>
            <a:pPr marL="457200" indent="-457200" algn="just" fontAlgn="auto">
              <a:spcAft>
                <a:spcPts val="0"/>
              </a:spcAft>
              <a:defRPr/>
            </a:pPr>
            <a:r>
              <a:rPr lang="en-US" sz="2000" dirty="0" smtClean="0"/>
              <a:t>        The libraries are located on the Coral Gables, </a:t>
            </a:r>
            <a:r>
              <a:rPr lang="en-US" sz="2000" dirty="0" err="1" smtClean="0"/>
              <a:t>Rosenstiel</a:t>
            </a:r>
            <a:r>
              <a:rPr lang="en-US" sz="2000" dirty="0" smtClean="0"/>
              <a:t>, and Medical campuses. Richter and Affiliated Libraries include: Architecture, Business, Marine, Music, and Richter.  The Law and Medical libraries are administered independently.</a:t>
            </a:r>
            <a:endParaRPr lang="en-US" sz="2000" dirty="0">
              <a:latin typeface="Helvetica" pitchFamily="34" charset="0"/>
              <a:ea typeface="+mj-ea"/>
              <a:cs typeface="+mj-cs"/>
            </a:endParaRPr>
          </a:p>
        </p:txBody>
      </p:sp>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OVERVIEW</a:t>
            </a:r>
            <a:endParaRPr lang="en-US" sz="1400" b="1" dirty="0">
              <a:solidFill>
                <a:schemeClr val="tx1">
                  <a:lumMod val="50000"/>
                  <a:lumOff val="50000"/>
                </a:schemeClr>
              </a:solidFill>
              <a:latin typeface="Helvetica" pitchFamily="34" charset="0"/>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
        <p:nvSpPr>
          <p:cNvPr id="2050" name="AutoShape 2" descr="data:image/jpeg;base64,/9j/4AAQSkZJRgABAQAAAQABAAD/2wCEAAkGBhQSERQUExQWFBUWGB0YFxgYFxgYGhwXGRgeHRgaHB0eICcgHxojHRcXHy8gJCcpLC0sGB4xNTAqNSYrLCkBCQoKDgwOGg8PGjQkHyQsLCwsLCksLCwsLCwsLCwsLCwsLCwsLCwsLCwsLCwsLCksKSwsLCwsLCwsKSwsLCwpLP/AABEIALUBFgMBIgACEQEDEQH/xAAbAAABBQEBAAAAAAAAAAAAAAAFAAEDBAYCB//EAEsQAAEDAgMDBwcIBwgBBQEAAAECAxEAIQQSMQVBUQYHEyJhcYEyQpGhscHRFBYjM1JTkvAXYqKy0uHiFSRUY3KCk/FzJTRDs8Kj/8QAGgEAAwEBAQEAAAAAAAAAAAAAAQIDAAQFBv/EADARAAIBAgUDAwMEAQUAAAAAAAABAgMREiExQVEEExQiMpFhcbFCUqHw0QUjM8Hh/9oADAMBAAIRAxEAPwD0vbPK4sPFsNhUAEkqjUTpBql8/j9yPxn+GhfK7/3S+5P7ooLNepS6enKCbR4Vfq6sakknlf6GxTy9O9kfj/ppvn8fuR+P+msfNPNU8anwS82t+78Gx+fv+T+3/TT/AD9/yf2/6ax4XTzQ8anwHzK37v4RsPn3/k/t/wBNL59/5P7f9NZEGnBoePT4D5lb938I1w5df5P7f9NdDlwPuf2/6ayKaeh49Pgby63P4Nb8+B90fx/yp/nwPuj+P+VZKnoePT4D5dbn8Gs+e4+6P4x8Kf57j7o/iHwrJzTUPHp8B8urz+DXDlun7o/iHwpfPdP3R/EPhWSmkFVvHp8G8yrya4ctU/dH8Q+FL56p+6V+IfCsnNMTQ8eHAfLq8mt+eqfulfiFP89U/dq9IrI04rePT4N5dXk1w5aI+7V6RS+eiPu1ekVk4porePAby6vJrRy0R92v0in+eiPu1+lNZCnrePDg3l1eTXfPRv7tf7PxpfPRv7C/2fjWQIpgK3j0zeXV5NieWrf3a/2fjSTy0aPmL/Z+NY401Dx4A8yqaZ/nFaQopW06mLgnLBF9DNzbTW4rlfOWxeGnFQRYZNCQJurS6T3Gs26AoQoAjgQCLaWPChD+xCFFTR8q5Cjvtv1IGVOp3Vx1OmqQzTuv5OiHVuWTyN6xzk4daCtKXMubKCcokjhJ0qUc4DOfJkcmJnqwBGpvbWvMsQU5ejSroinMDIzDMUZgJP2TJg6p7qovleKHVCuoCF5DYoIgG8dsiJt2g1y43issy3dna57EeWjW5Dh/D/FQ/H85+HaWUKbeJSkKMJRYK01UOHwmstg7BQ/XVoQZBMg+gj0VDjtnBxQckhaAYIAO7QyDItMCDO+u+XTtxTjkznh1ksVpHo/J7lQ3jM2RDiCmJC0ga9xIpqxfMw7KVgXgKzLBOUq6VVgOMAHTRQ1vCrl2PRg7rMl5Wn+9uf7f3BQcijHKsf3tz/b+4KERXtUX6F9j53qV/uS+7EKcUqerHOdCnFMK6FAYRpxSFOBQGHmlTpTVfaC4ywY191ctbqY08tWdlDpZ1c9EWKeqKMWoa3qZOMG8RSQ6qnLe33Gn0dWO1/sWRSrhLoOhFdV0KSlmmcri45MenFMBTxRAOKVKlQGHAp6auqwRqc0op6ATkCnmlSisYaKaK6ApRWNY5imNdUorAsc0q6qltPDdM0tKFEKB81WWFJIMEj2dtLKWFBUbg5t8OYopQkwkFXSpAy5hCcijvIldje/CrT2xgZNionWIUO5U2G/Q91TbJ2QnDt5Ekm8kybk6m5/71q7FTjTTV5LMdzs7RM/8kU2paGXnulATZZC0mZg9ZJVAgiyv5WcLiHWukU+leXUKEKAgXlKSopuT9odW5FX8RhwpSFSApBMToQRcH2z39tD8dtEq6uU9GUnpFcASUhU7iCk+kVzZwbvLPa3+C69ewY5lXsqVMwqUoK1FVjmU6qRHhPcRSrnmVxQcXiSpJQ5COqSCQjKMvaJ19FNXKm2sz1YKyMJzvbdfTtV9ptSgkdHZMmZaQb+k1T2Jyo+TMEOlTqyqcsyUk3IMxFGec3bisPtHF9QwtTULKbSGUZkg77AW7d1DthYLCEtKW8XXXCFAQR9IEjNm47xexqsL3TTs/qc1fDZqUcvpubHDP50JVBEiYOt6lAp6cCvZjdLM8F65Cy10KYV1Fa4UhU9OE1wK8+v1NvTD5PV6bor+qp8HWaqe0j5Pj7qsqNVMefJ8fdXmM9iySsiHN+fCuwq/G/vqGLV0o38ffSXNY6z/AJ8KlQ4dxquma7TTJtaE3FPJotpxahqJqwnFptqKoCnj3VVdVVjv8kX0dKW3wEUujcRUqaHMJ1/0mo23I0JFXj1z/UvghL/T1+l/IVIpRVJvFq33/wC6naxyVAGYn0X7a6odVTlvb7nLPpKkdr/YsCnpkkHS9dRV7pnPha1OIp66in7N9a5rHATUAxqYF4JzAJ3ynUd9quKbI1BHeKzO3dhlSg6woyk5lISbzF1J/W3Ebx6+PqJ1Er0mi9KnFu0g41jEZinMJAuO+hmGxuR91C1SFKzJnWMqRbsmaDhqShxLgU2pOVSohQXoCpPAHMM246wKJNsSnDuLJKskqhM2KUknSLFKTG8gV5s61eTT3R0KlFZF7G7QykZYNxmBsYkSRutN+8VWexYDgKVSFKzZRHlAHNMa2i2spiqS0rcbcSQlagJTlvOWxga6gz/OqZ6Q5FAAZgk5QAkBRE2JiTCt3f38zr15u8//AAPailZFjHcrlJxDTQbN1Q5vISLEwNBMGbyDRrFuqcbUGFDMCmZ3gmSBPESO+gmLdWkNKJBUR11WMJSDmE8ATUWFS6VkoQro805rhB0z3EwOrEgESTreupdXUqPC9NxFRWqQRZwgaGZxcJS2JJiAQTqTJChJFWEQwgErJAUopjJ55mCIFibePaKCY7aYfcWUKSprKUrkBSbxJUUmDEJAG8eFFsQlPyd1BnN0RhUb8pUm5vqixVqRaumEoRbjHbc2CTabNBzP4QNdOgCwCCFcZSLRxAA75FKpuaxZU5iTmJSUslIMWJR1u3cBB0jtpUkXdI9GKsZrlorBObRxDbygHAEJUFLUkFORKhF8tpFB8ByNwzKpSoKST1QopKgr9VYvu04igHOrgFO7ZxeWCSttIGYDVlsAmd02mayL2zn2iUrQ6kJPWEKEReeA1Md9WjUss4pnJUoXbtO1z3INxbhTqUAJJAHaa8zVy/xUANgKSNVKTC1Rx3egb6r7T5Rv4looWCRYnKmCncoT2m2WLEV0vrIpZI4Y9FO+Z6vlpxWU5vk4gMw6ZR5gVOZPYezS1ayrxqOcLtEHTUJ4bkZVXOamNcEV4p9IkdKVVXaB8n88KtlNVMd5v54UrGKwNS7/ABqMCpEpv4++kMMLVKK4QqukCiKSnSmCaW6nG7w7KVjpHeH39xqM6VMzv7jUE0lxrHbQ6ye/30L5NqliCZyrUB2CbD10awmFUsjIkm+osNeOldbI5LnDs/3p1COsVdU7joMxgT3A0b5GRQxT+WDp2zG7vHad9knjRLZ+HxS4hBCeLlh6wFbosDuNSnbWHZMstZ1aZ1W9autFhoKpYrlC+55/Rjgjq/tGVeyo99U9JfA/Yc/dH5D7jDbQBfcSDwFp7hdR8KqPcp0IH0DJP6ygUj3rPiBWTd2m22q65V2GSfbfvqA8q8ykJQggKUEybnrG1qSfVVqg0OkpU9jTp5SOKCs7YII1GYa9kk+yhDWGSgy09dQyqS6I10Ig5bG+okWjQ0L2xtlxhaR5QM+o/wA6rfOVJ8oEEdx/n6qSMqq9Rd06UsjStcmnnEhaUoLkyZU2ppR+1KVEyTfyZnvJqorYGLaQE9EopSSBkdDgyEAQbJUCBN0gaDuoa1tITLa8qv1VZT8fVRrZ3KZ8FcrC8qQQFpkmVJTqIV53Cuql1Nnmjlq9HlkyPDsFpCSptxKkhIKgkrkJskS2Cobp7RMSajzNoSkfSBB1QWXSttSjfIQgSkEntAuJFqNt8qkE/StFMC5QQseqFegG1Wm8a25ZCpO4TB1IFj1ptBEbjrXbGrTkrM8+fT1Iu6RkMI6lK+sXS22eqosvAqtJP1YiITYam43UYOZQ+qfW2BCGsqGkkDQqC1JUexJ8dbGWtlO587kHL9WkaJnVRB8/Ub4BPGBKpB32q9KnBe1nLUck80CUYbD4lKkloJXELSUBtxM/aEXHA3B3Gq7uzsh6JRKukIykwAvKZyg2AXr1VWO4xMFsZgEuAXKVp8hxPlJ+KTAlJsfQRWYxqV/3fFpCHFWuCG3B9ttR3ixicyT6a1SlFvNZ8/5DTk9vg65lHsy8UoEAKCFZN4JW7M+GWOyKVQcxbIS5jUlMLAaBMHyYVl7NDNt0GmqEMkeg9TK8vHWDtfFBxlJ6yUrWsqgy0nLvsRI0ipsZgWQQhKWBuJHWWqRMJQOsq0a+BkTVTllimW9tYwuqX1lpScqUqgdEiDeTOu6aqM7YbS8lsEdCpJJNkzmkwlSdDMdW3DLrTx0OOqniyA72AWhXRtJW6QSJCTmzgWA3jqmY7d9VsDtHFnFHoEqS6dUkRoN4VbQ3nWa9N2ExhikLZVnBE3VJvc9o3UXSgHrAAzvFWj00Xnc531DWVjMcnUY9K/7xBbOuZQKk2EARu8d3bWnWLGkXk36yba3Fu+hG1OWGGYspyTmynL1oVAMEjsIrptGnFq5zq9Say+C8gUorjD4tDiAts5kKEg3Fj2G9dzXk3PoLDkVVxw8nx91XIqrj9E+PupbmKd/z3V2NfGlm/PhXaTfxoBOUJrtNcBV438Kv4bYzqhJAbT9pZj1a+mKU1itmqVpJUYSCo2sBPsqyE4ZGpViFDciyPTMes91cvbedyw2hLCBwAn0kR+z41KdWMS0acmWWNjKAKnVJbTESSJv6vXUPyzCs+QFPq4nyfXb0A1mcdt5AMrWXFD/dE9+g7qhZ5RqcWUhIbhDis2p6gmbjSoupJ+1Fuyl7maXE8o3laFLSf1Rf8R9wFBn9uNIUVKV0iuzrKv2n41jsXt5Tk5lKcBT3Dyj7o0FVvlDi82RMCBoMx3anT1UVRlL3M2OMdEbNzlAVNuuNpSjJluoAk5qzeK26VyFrmQDCR2DhbXtqzs3AKXg8YlSr5mlXMwB1t3EAQO6hSGmwYuo9CXRJyjyMwBAvu+1VIUYoV1Gcq2kZBSmO1R7SdB8a7wDLpdZKswT0qNeonyx3SdeNSYPaADuEyhLYWoSANQHSnUyrQcam5NbIxOIyKQy6oDENKK8isuRObMcxEcN9dCgkiTmEeXWzHXVoUz5gXMKgzIgATc2PorODD4ltaemT1VE+UUhXZ2iZGo48K9l2w+VJDa8KtSB5ycirgX6o09M0G/s/ZzoCXgptQBBnpG81oCj5gUJ9Imo4rZbBXJ5W7toZlS2Exbq6a8CTr31ouTmInpilcyzof/M1umCDMXgGbkCTWue5t8O4kfJ3UKAAgLCVklI6sqREjTUHfWUb5NPYIvKeQmFpLailQN+lSsGDFoQbmRbrWtRWFgbewSwuIKl6DSxvMSDPgYvE3BgSgCDaG0kBaUqB8gKuJHlK4d263Cda6wTXXUFQowQddTu3HrTJ3yTMEnKB5RIfLjZbSpaehTPVkCCowTugd3YIgUMCYym45mlwHKF1sDo3lRBMFWYdllSPZWh2dyzcUoIcQhcwJEpOk6XToDvrzBlalJshSnE5ipCdyRFxczqLVd2HtQpxDWZREHNlVfMFApTGu8jwBtSqMovJjSlCS9SPV2tv4dXlZmj+sIHDUSn11ZxmzW8QypCsjjahe4gGLKB0BGoO6sQnEEJHj6tZvuJy+I7CaOJxa+ldDaHgRIzJSu8pjygBoOMd1XVeostTn8WnJ8G85nnUFzHJQfI6FF1BR6jZE23bh/p7KVdc0LKkuY0nLlWW1DKMonKoRHcBffrSq9POKEqK0mjy/ng2cpraj7pAyukEakeSEwd4VKZt2d1YImAZEzv+Fe4bW2GHtqYzpnA42VfUkzAhMQNQJG63EVaxXJjDOpQlTSSECE2Fhw7jXRGk5K5wy6hRdmeJYTaRSIShPfYKCbggRE6jjpRzD8osXglIGcqAT9WvRKVRlA8APyTXfKvCIwjymvk6MmfMlcwS2u6UkfqmROvV1qhhNoryCRIUbKABWSkEJBuLXPiZudIS9LKWU1e2Q21dtv41eY5cxEE5UIGUXAzbwO+iGx8M2lxLj5DhzplIVDYF5lRBBygjqjXjuNLDvtLQrpUkKshJzZAhRsSQRcanKOJuKIYXCPFCVKSlYM9VUqUuFABKyFSEKURBnXSklIphSyRvNn4xIEOJZYzXbSlRBUnNAJSpKSDJHHUUSArI7MxuIdOdZDbjqYYTiTIBIhK0Jy5SSREpvrIvNa9ptWUZ4KtFFPk5h5UeO6pJ7F0zom1UtoqgJm2vuq7VXGYstlJSlCjBAzpzAG3WiRJtx30bDpEWF2e675CCR9o2TprJ901OWGG/rXs6h5jV/Aq09lCMZisS79Y6FjhCkJ/CJHqoMrbTicSGCUAgwcsqPkZtSBGtI8X6UVUY7s1/9vhH1SEMj7aoUrxJ980Ix+3UKBUp1T8EC2gJmNSANDpWEO0HHRmCSvtVJgW8B6eNEMLs9xeGWFqAPTtz3QtBED9YzrupHSk/cx1OK9qL+I5VEeSUo9avJnT1aVVxW1VLwyXDK1F8plXY0lVhwkm1D2MK0MpMmSjUx5aFE6b+qN9afYWynncIjomVE9OhfVTlEBDeZUmBFjeeymdGMRXVbMvldy36iQkEz1TAMA36xuYtRPk1s4fKFpUqSW321QP1QDc668KO4HmrxSmx0zjWHBbCDcuKBDmfzYTpbyt9F8LsTZ2EcU4vFKecUVEgER14zAJQCdw1VTPCkIm5aHnJWhuwSn6pwyq90KWlJvbzU7qIYbZWMxIIaYecSWEZTlIRmKmybmETYnwreM8osDh74bBpChotQSk6yesrMvUk+NVcdznrPntt/wCkZz659lJ3orTMoqE3rl9x+T/IDEpZeQ8UNF5LYEHpCnI3lVITbX9apUc3+zmCDiMQpZDfRZStKAU5cp6qZXJHbWcxnKpTqFLK3nQkgEFRSL8ABHqoGvbyiDkSEC2t7GNfTSdycvah+xFe6Xwel4bauzcMAMPhkkpslQbuLzZbkq1M02P5fuHyQhG4ZiVH3eyvL2sW48YSpS53IBV+776IbM5LYtxaD8ndsoElQCerImyiFeqlw1HqzWpR2v8Ac2COWDqfKKFTe6SPWCPZRFfKoeS61IgSQUqHWTm0VHbv800B2ryAedAUpaGUAEEqknracKNp5GJUMxcJlI6qNVBKANDFyUhVyNADIEVoqSWbFqSg3kjn5XgHDdGRR4oWgz3ptNxv3io8ZsVrEABrGqGXzFLS6CQQRIJCgRFiDRPA8l2URmQ4FSPKIJtoSZVe5Ou+dau4fY4b1QzG4JSq3aSTf0CnVyTktjKnkytsylbK5TEBS0K7oIWNe3f2mbyNil1nK5hy0oApCioEQTM2IEg9YGdbmtKcKkEKLhQbZUBSUJJ3WFzPCTXONxbTYnEGUk2CklckcAAaZ2eot2Z/D8iWVS4hWRRJBWl0ERJMAAESJiZm164RyEwqV/UOqIUZXlISLyTJUMwkTYGjqdvYUpCg6hCdAD1Tb9XWPChTnLwZgnogEb1ZyVZeIATE96qS8VmNhnLKwRa2G0lMNIAO7PZNrebfSu8RhVtMuk9Eo9GvLla8mEnioknxGlAsdy3zJjDhaVA3WUoVbeAJN9L0LTyuxAS4FKDmcEfSACJBBygBIGvburdyIyozsbTmpTbFGZ67YGsWZQfE39QpVFzVt5XcYOHRfumnrsoexHPWymzzvlbs957a+JBWtpsuqBUlZQeiCU5zr5I32jjxGlwW2WG8rJxKXli02JiBGYptMGZ33O40Y23sVlWLcdKB0maCoakDQHjQH5oModcUhfRpeELRA8o36vCYMgdtd0YuEbx1PKqSU5WYN5U7abXnbU0yqT0QU4DmCVAqBBBHVKkpgpM3IgHXE/N5K5UhK2YRmzBWZFgcxuc8qiw7aObT5JBpxCFYhDZCSVKUpITEkmxOYapIsbmwqLYeAUQ2kg9ChzMtWRS0qJCrr6+XKDaFQQFHurjam5eo6Y2jH0gljYihk6QFtoGA6tpZRmM2VOhsRBtN9DFFti7Pf6rYA6RbGYAEnMycpECetJhQuNDERBPO7NdfbxHT9E2gBSmw2gBtwtjPZWipgA30mAYJGWwm03cM024ytbgN3EkoVkHmhMKzDqp8kiIE7rFwW5VSbQV2w2pbd1SEaqUoJylSwATIJQQ4LkyRmJMiRRbkvsd1px1xZhDiUkBLiHEEySVBSTeRfNvzEm9DWeX5UlLoaSCCtK0uuNpkQSAlRAjRINr6RpVbGcrHn0kt4Z1DKwArKFlFkmUJMCND5OsXFQw2WSLLU3bawoZkqCk8QQRbW4qntJE5fH3Vl+T/AE6QFJcw7DTpjpFFbmUoSD1kSAFR1ZuJBG4URcxGEQcz+OxWIUNzYGHb9FjHjQutyyjJ6IndtqfzFUcJyfU5iy6hhxRzJOfKcnkQesq26LHfXWK5xm2QCzh2kzZKlFTyjHbAv3qNDHucnEYghAWtOaYyqDY0nzRm/aoJ20Hwvdhlrm5xGUl91nDIg+UrMRKQNBCf2qttYLZrCFIW+7icy+kIQCBmBKgJTaJUfPrDYZvHvqzIZdM+cEKPDz1eO+jTXN/jnUQ6QFZh9Ys2BBEQm95BiO+i3IFoLcOo5YYHDWw+EZagWUuFKtp9pVhPnb6obT5zHlDMHSEklI6JsC8A+UslXnDSu8HzNm+bETwCW7m14Uo5THurQYTmwwqEgKzrSDmSVqCRmgAkgCMoyp38dKSUeWMqkFov+zz7F8pHnFRJdVbyllZuJiDv7KfCrxbhUkpX5CoCEEdYRlAI330mvWGdkYVtSbMhZBjNBKxvIKj5Optak5t3DNoWek6oMKSOqon9QdU5e0GNb1LDFajKtN6HluC5BY94pLjawlUCXHEg2N4EkzHYNKMYbmpWpSgp5tvSRBWQOB0vYfCtbi+W+GSpI+s4kzKBGgBFzusY7aqOc4QBIDYKB5F8p71ajwHpp3OJlGo9iLZ/NqylCkOLeXmIMEBqSnSCm4Se2i+D5B4RAhOGbDn2ly8B6YJ9IrNu8u3ikpKkhR8/yVAcBlsN976mhWN5YLWgIcdCkA74UZvcqNzqdaTu8B7Mnqz0p0NNohakMp0Ck5UTHDNPfArnaG0GUIAeOdB8lOUrm3Adh1Neaqx61tpV0iinLI6xgAcBoLCgg5SJG5R4WmQeOlBTctEM6EY+6R6y/wAqGWQFIIcJ81KgIHabgRpFU3+W6MstpPS6kEZkjjoQT6BXlznKBUlIRF4ndaqv9vPKnQQJBo2qMGCktcz01XLlzLdCSoz1x1Y4Qm9x30NTypfSow4okwJWc2/cDYeArAuY11QPX0uI4zT4EqLreZRV10fvihgna7YydNaRNbj8csLLhUArUrygKnjIg8KqPbZT5zmY94JPrJqblIx9G5/o99ZFjC5TMQOPhU6cFNXkykp4XaKDi+ULUyFSdw6/wiqh5T6gJvN4HvFC0tBJTMC41IFVxiECTmGtdCox4JOtILr264bRax9PHtrhe1HDlVpChAk/H8zQ9eMRxOgGnYK6TjkkpSATKgN35306pJaIm6re57tzU4gOO4tYVIUlhUQRH1nHsi26DT1Z5uz/AHjF6fVYe/H66lXRR9iOWt72PtQfTOf6jQ7E7PQ5GcTExwuI/PbRLaY+lc/1H21VKgN4r0lbCrniu+J2AOD5HpEqcUFqMRIKigRGVK1HN42mptobKTh0rfRnMX6NCGYUTAmFJiTaSINt9GUr4Anw+NCOUGzHniB8p+Ts5SlaTlBUSdZPZ21CcoRWR004VJvM8/2qp7FuLLVpByITCCQkSVZEqKSoJBuDJMRNXORHJsutJdU2QkIGQJdU30pAmFdU9WRrpfhpo1YTAIClfKEAnMlRQrNOdJCkk9cb9LaCNKHcntvYJjDMpV0inUoyqyzuUqRJUBG+O2uRzSPTjTlwD3eUKsOtXQ4NhpwWko6V0EbsywTNuFRY1/a+LUU9G8pAVKSoZEzuInKmdbxWgc5xWkT0bAB4qWJ035bn038bUcZzmYiAUpbQCLGCo6qG89gM8R2mpYky+GWysUGOa/HLJl1LSZt1iVEcTkGsdvHhRccz7ZVmefXeBCQlMmw1USSTuteYoGrl5inipAeUCE5urCQOumN35vxM5jEcpHlGFKKt3WUTaZ071E95PGgrvRAa5Z6ezyQ2Sx5ZbXYGVuqc1VAMAgETI0tc6Veb5Q7Nw9mghMZvq2k7t0gSQdEm/EnfXkzyicMl22brXjeFAe+hicares+zfWSchWorU9kxfOeykHI04qwAzXE70qEyUibG8k7qG4jnXN+jSlA80kyoJ84HcZ42j11h8O3mwRV2uX7gPjQBDgG6dd1ZRbuF4Y2yPSF847zrnRhyOkWAAiRlvolUyB4maF7U5VvJWc7i1FwQqLAgWAMQI8KznJ5ycXhxGrqPbVzlcMrrfcT+1SuHqSGjNYbpEquUqlRCSZtc6H06VUXt9y0JSJMWoQl5Vojj48e+uOmVa9P2Y8GdaXJueUoU2CUmDmSJA4j/AKrPLdWZBUqPfbfxmtNy9TDaiDHWR+6awak63n/up0YekerUdwg4JiTe/lK7beyoy6jrHMLz7aqfJyYhJ9HbTDCqhRg2F7du+rYURxPg9DwKB8jZI0Laj7aw4x6bWVoBu+PbW/2W1/6fh5t9Er315yjDGQbaJ3jfEXqNKCTkVqTbjEnO1bkhN7nXsNRt489aEgSO3iKdrZyiSJEglJEmxAMzauMOyDmGa4TmNjoIPsq+FEMTOxjlwdBpuq1snErU+yCbdK3aB9sVWZCSld1dQZj1QLAxbra39VW9ipBeaIn6xtQmLjpEjSe2s0rGubblon6F7d1B++K81SNZvavUOWn1L03hsGO5QNeb4FaXFRkgEG+Yk2ST7qlRVk/uUqvNFQIuO/30yE1LhcQFLQMiYKkg+XvP+qmefKXFJCUwFEDqgmxgazXQQuiRab+A/dFTYJWVbaomHAYFyYIsO3hU761JKcqEmW2yRlTqU3i1TbFdUpSJn/3DQFrgE3FqDvYZNXPeubd0KexZAPkYfhpDsWjd8NIpV1zcrPTYxM2CWO6SlyY9A9FKtR9iEq+9gjbXLfBt4h9tb2Vba1BScjkyCZA6sHhQ9e1lvJS408pKHEZ0gNtpVHSITfMFblGvNuXSFHaeOASY+UOGb6ZzetXyX2qlTCGYhTLYSST5UuNmw1GpseFatUeFB6ejFSbCuLZUUrzOuq6j/wD8qx5KwEGEkCUi1SnZTGdyG0Ah1kyUgmYSRBN71K55xF4S/cX84b/zpVDa3KFvD4hLaxPSqSScw6mVIi2t4PdXK22dtkgq5g0rbeQDALqiRAIzZRu8BvBG4ivOhspQabWoWcBUCLg9cyO8HdW12rynaYVk1LiyUqkFIsLm8wZ3aemhWy8a25h22S41lSpwOpUHM/1qshaIEFV766jjQvkOnZmSewlPtNj+7Nfnz3KL7a2YphRSrS5SrcobiPhuoZtkZcJhyYheaIIJGVxyZGosQeBp4u7NUsgdySa+le/8Z/8AsRQ13BkuR9pZCb75H8QrR8kMKHMQ4lgFZ6FRgmNFIMDidLTQ5/CuqOdKTDaiVKg5RZEdpPVvHsqt87nLhurIshn/ANOT/vPhmSaBpbEfniPj6q1TOzXFbIDgTmTncQY1BzJyyOB07++ss82pAgiJBsYkXFjwNvQaaO/3ElsajBtRs1Z4F791I93roAxgklMyfJWT2KSRlB75rUbL2as7NUTAzuupymyoUhEKj7Ot6oOYaG8jTU23+dmOXMZsTOgGknhU8ai2Z3dipsBtv5Xh8pJPStET9kmFTbcaKcqm0dKyV+SQob+9OnbFUeT2z1JcbWoERCUqCSTmBlQSmIMZgdxEAipttYVT5QEiSgkWFoBJG/UykWsJPChKaxmV8IIThknooIuYV3yLeNR7QSlLbRSACTCiIv30lbKxCYllcJXnkCeFrb9Kic2a9lILSx1yq4i3H1VS65FN7y8eyIKyJAW3bvQayIxEh8f7rdoTW35ydlKUz9EQ6FlBBTFiEmQb24jj4GsGrZLwUoltQCkZRprljj2Gkp2sPKTuW8cqx/0K/fTVFCOtih2H96rDmxcUpCPo1SCqbp8kkEb+z1VL/YrwW6vo5SvNAKgJnTfv0FPiVtQM2+CQRgMPP3ax7a8+w6eJEZWxHr9Nb7Z6UpwbQ6RfShGUsm6UzItaJkGZNxFY/aWCS7ZLeV1BAnN5RESmJgHyju0NzUISSkx2nKyRwHPpYH3i57ut/Kg2zlStw/5Sv3a3WK5vnUMIxQyBaUlxYC5zpculIEA50pJUq5EaG1ZtnYakoSAg9MpKwsSN/kEKnJBAIixlCjpXQpKxNq7IW0/RugRGVV9/lj1VLsRpIeQAvMQtsazbpUeypdi8n1tqUcQ3LZTCgHEXuDuVMW7N1FcLg8Gh9spSWh0ic0rUAkBwK0MmAEmZ7ewCUqqTwjwpylmloaPlqE/J8ROvRCPxV5vsvEys28rMf2THhXqnONgAMKtxo5kLRk8oESV9UzpB93bXluzdnvBW4gAiA4k+UDFgridwpqWjBN3asVksoS4zlm6kyCbzIqvil5Xlngs+2rythYhuFLTZqJ+kQopg7hm1tpXKeTmIcJUEpvf6xoXP+6rXRKz4OtoY2OjsDLSN8btxq3sd5IyFAIjENSSTfrVXxexXHFJSnoyUIShQLrQIUkAEXVe5FxaruzNgvIypUE3dbVZxs2Sb6K7dKWWgY3ue8c2o6+LsB9VpEGzlxHGaVSc3KIVioAABaTYWsFmB2QoeumrUfYgVvezA8otolOOxIKGljpViF4ds2zfaiSe3fvoRtDFByMmHw7cGTDaTI4WSPyaEcsFn+0cZLaVf3h0Spw7lmLTa26goF/qWB3qn31Bxd9f78l1UstDWs43IyptAZaWqZcSAmQoQUwRIHcqpMCjCpbheFadcuc5IIKlaGCDYe6sq04UnycMntFXEbRi5cajsA/iqbUtmHuLc1GFVhQ0ErwzXSgeUlKYCr5SCTaLbhppVHDuNgMyzaSXPKz5iokKuQOHtoUNttDVafAj+dP8AORkeePQfhS2mN3YmpexDDuRDgdW2m5K1KknMmeqlduoF3G9Ubqh2ThsGp1ZdYytiyJ+UZlDwUQOOtZs8rGRxPck+0xUR5bNzZtZ9A99bDV2QO7E9ATsHZpMpAQdLPLTa0CJ7B6KDcpNjtshHQLV0apzZXJUkkiV3Cp4xayYk1nE8rSvyMO4vu/kDVwbUxDjSyMIqdEpMlXaojKDlAt2kgcam41F7v5Ojp60VPe30NDyew+CxLZbS44kpVCm0P5QspE50jQyDcxYzpRX5j4N0SQ4c+vWRoNSTlO87uNYVl3FpShHyEJCQAFEXgDeRFzF6v4LGvTAZAOshwJjfxJ130ZNrNflEu5d53NNjeSjCXEJQp9GRNsqk2FtIQbwdTUqORuFgZlu5lC2d1JItY5SnLNtSOGlZ93CF4AOFaSCCClyTbS8SO6rWzkHDiG3HLwSVqCvd2C0bhwqSqWA2goObrDxlDr8A5gJajNvEBuLzcRfwrn9GzMH6bEggRmUWljvHVHE6mdbVx/bjseXad4Hwn0VIOUzsRKTxtQdZgSiO1zcM5QkYl+En7LYk6mYEzfWZ003pzm0QVCMU/G+UIN+MyNNOyu0cqF8EEeI9YOvtqdvlOqZKEHuKhHjrW7/9sHAtgfhebpACgjFrB86EJMEnXyx228d1SJ5CyY+VxGgDWh7RmvYpOpufA2W9vkFUISMxkQQMpgCwyxx1vc1n/wC1sYlwqQ2RK5Ks6QFpnfJsOz42buJs2FBZHIBQN8UFn/wX1ufrNZiPG3DvEchCsQMSVJMg9QSAYBiLbjYSb7oq7hOVPVBcbIXwSpMeABqccpETKs0cMiTG6x4x3+6j3Y3FwMzJ5t309b5U2qI0ZkgWHnLEaHtlR8Ilc1aUkqVilR5yENgk3JgSu6iIuR6a1bm3GVyJWkECRkBzaSD1TqBHieFWMLtdmCA6lvNuDakxxvAk3/lTd7hjWaBeM2awUtYdKjlKEoKSj6QjKkCHIlKuukKmRCotQ7C83jsK6R1lAUIyoS4ohSVEpWpaoUYzKG4QbCiOP2a024cUHwsplQQlQCrpbTYmUzDUwU6kwZgi7srb6X0hTSVFIAzRmtxgEyo8JG+e/Oq9jYQFiObl0pCTiWymLjI4gnxv48aBo5q8claVpdw5AUFAJcWmwINupI0r1BlwXjMd1gYtuG4DsEXmukGZ1PbEW3UY1GtAO7MlgeT+JS26h/oVdN9YUyoCAIMKTBMiZ48LVTRyObbVKEEFaphS9V3NrSAetNwL1otsuDqgSqZkpmRH2YOu4x31Cxg5S1lN4kSLZpvpcQDEmdRU3d7lVFWuzH/MvGPOy6w2ptSp+tR5MxuMgmZI9PGiCuR2ICEJ6NOYABzK60nyCcsSdII4XFbdb4ET1RMDMpASu2gsSNRa1SJniQB/pAA7Y1Ho7e127iLI80VyLxZWf7ulSQOr12QRn8opyr8oAi518AanRyPfbKV5CEgDOVLbJEKnMIMp1yjL2TpJ9FKBYARqdBkJmZgHxM3NUNqiG1SoSVJBjLJGcG9p0GnZRcmFZtIJc3DRCsWdxW2N2oSZPrFKpObpJHyq1ukTGv2KVd9H2I46/wDyM8B5ZYSdo40qKQDiHvOA1dV2UKawrJMax+t8BWr5V7DnH4wlE/TuKMRPWWoiZ4gg+NBf7MQBOVIA7vZw+FK5oOFkQ2eyR9WBx66pHrpxspkwAFX4K+NThCBF0idIObs3XG+26nKAD5QM95HsBHjSX+oLDJ2QzEwrvK/dV5nAJQBlQAO1avbMVA28pJ6qj2R69D7q7XiVE3k8bm/f/wBVOWJ7jKxcRwlI7yfTPjrVhLnHo/G/jvtQwLH2R6Z9cVI43N0j3+ggd01JxMF28TuCkW3THosKkEEgk3ExvPbvnQm2lzQtC1CDePz6KnQuRpPD83qTgG/BeWtJuoJIHFIVpunjf11ynEpGluFin1aVWCuCT6NO7/qkEHcPzPaaGFbiu5aSvvPjFSB4aH3/ABqk2FcAN9ors4hXhurYVsLmWDiE33eP8qYPJHH0j2EVBmOto7DN5p0LPD8/n20jibMn+UDhM9u6uk4gcPVUUn8ikD3UMKA3ItDEjhXRxVVEOCKcKB3CO6thDjZY6cfn/qkHu6oATF/drUiT3+n8/k1nEOIspepji++qxT312O72fGkUUNjLCngoZVXB3CR7L1Cxh22/q0AT3n2k1yDw91MVTQw2yD3GWRjTw91TNbadTGUqHco0P6T8zSM91DAh1VkFkbdczZsxJFhOUxxi1TjlI4CTIk8Uju3UDPf+fZTie00cL5G7rDiOUawSQQSRBsI74kX7q7b5Qq1IB7DIB773/PZGf8PXTxvgen3VrS5Cqv0NEjb8g9I0hSibqBKTI0vchQkwQbV2nHqeXlAARMgx17cSCRFzuFvXn0ri0VdZxnBOU7ykmTbQzbfNHHJPMeM0ze837oKsYmLpcTPikkeqD40qfm7ylGIWEwpbiSozMkIgdwAAEUq9qg700ziq5zZb21yAwmKc6R1KyvTMlZQY4W1HfNDHOaLAEzDwPY6R7qalVMK4J3Ylc0OBOvT/APMfhXJ5nsBGj3/L/KnpVsMeDXYhzQYCRZ433uT7qX6H8BvDx73Bv/20qVbCuA3Zx+h3A8X/APkH8NIczuB4v/jT/BT0q2CPBrs6RzRYIec/4rT/AA1J+ijCblPfjST6SmlSrOnDgCkxv0TYT7b34kfwU/6KcL949+JB9qKVKh2ocGxMR5qMNP1j34kn2pNIc1GGGjj3pR/BSpVu1Dg12Mnmnw4/+V70t/wUx5psP969PGUfw0qVDtQ4BdiVzS4f710fg/hpDmlw/wB67+x/DSpVuzDgOJjDmjY+/e8ch/8AzTnmjZ+/d9CPhFNSrdqHBrsb9EbW7EO/hR8Kf9EjX+Ic/Cj4UqVDsw4NdjHmka+/c/Ck10nmnb3vrP8AtTNKlW7MOAXEOahH+IX+BPxpv0UI/wAQv8A+NKlQ7FPgNxDmoR/iFfgHxpDmoQNH1DuQPbNKlW7FPg12L9FKf8Qr8A/irn9E6f8AEqHc2PjSpVuxT4DiY/6Kk/4g/wDH/VTHmpH+JP8Ax/1UqVbx6fAMTOP0UjdiT/xD3KqQc2A/xH/8h/FSpUfGpcGxM0XJnYAwqFpC8+ZUzly6COJpqVKqKKirIx//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3" name="Picture 5"/>
          <p:cNvPicPr>
            <a:picLocks noChangeAspect="1" noChangeArrowheads="1"/>
          </p:cNvPicPr>
          <p:nvPr/>
        </p:nvPicPr>
        <p:blipFill>
          <a:blip r:embed="rId4" cstate="print"/>
          <a:srcRect/>
          <a:stretch>
            <a:fillRect/>
          </a:stretch>
        </p:blipFill>
        <p:spPr bwMode="auto">
          <a:xfrm>
            <a:off x="1848734" y="1752600"/>
            <a:ext cx="5322747" cy="3276600"/>
          </a:xfrm>
          <a:prstGeom prst="rect">
            <a:avLst/>
          </a:prstGeom>
          <a:noFill/>
          <a:ln w="9525">
            <a:noFill/>
            <a:miter lim="800000"/>
            <a:headEnd/>
            <a:tailEnd/>
          </a:ln>
        </p:spPr>
      </p:pic>
    </p:spTree>
    <p:extLst>
      <p:ext uri="{BB962C8B-B14F-4D97-AF65-F5344CB8AC3E}">
        <p14:creationId xmlns:p14="http://schemas.microsoft.com/office/powerpoint/2010/main" val="153677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ectionp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743200" y="1752600"/>
            <a:ext cx="6096000" cy="1774825"/>
          </a:xfrm>
          <a:prstGeom prst="rect">
            <a:avLst/>
          </a:prstGeom>
        </p:spPr>
        <p:txBody>
          <a:bodyPr anchor="ctr">
            <a:normAutofit lnSpcReduction="10000"/>
          </a:bodyPr>
          <a:lstStyle/>
          <a:p>
            <a:pPr algn="ctr" fontAlgn="auto">
              <a:spcAft>
                <a:spcPts val="0"/>
              </a:spcAft>
              <a:defRPr/>
            </a:pPr>
            <a:r>
              <a:rPr lang="en-US" sz="3000" dirty="0" smtClean="0">
                <a:solidFill>
                  <a:schemeClr val="tx1">
                    <a:lumMod val="50000"/>
                    <a:lumOff val="50000"/>
                  </a:schemeClr>
                </a:solidFill>
                <a:latin typeface="Helvetica" pitchFamily="34" charset="0"/>
                <a:ea typeface="+mj-ea"/>
                <a:cs typeface="+mj-cs"/>
              </a:rPr>
              <a:t/>
            </a:r>
            <a:br>
              <a:rPr lang="en-US" sz="3000" dirty="0" smtClean="0">
                <a:solidFill>
                  <a:schemeClr val="tx1">
                    <a:lumMod val="50000"/>
                    <a:lumOff val="50000"/>
                  </a:schemeClr>
                </a:solidFill>
                <a:latin typeface="Helvetica" pitchFamily="34" charset="0"/>
                <a:ea typeface="+mj-ea"/>
                <a:cs typeface="+mj-cs"/>
              </a:rPr>
            </a:br>
            <a:r>
              <a:rPr lang="en-US" sz="3000" dirty="0" smtClean="0">
                <a:solidFill>
                  <a:schemeClr val="tx1">
                    <a:lumMod val="50000"/>
                    <a:lumOff val="50000"/>
                  </a:schemeClr>
                </a:solidFill>
                <a:latin typeface="Helvetica" pitchFamily="34" charset="0"/>
                <a:ea typeface="+mj-ea"/>
                <a:cs typeface="+mj-cs"/>
              </a:rPr>
              <a:t>FIRST APPROACH</a:t>
            </a:r>
          </a:p>
          <a:p>
            <a:pPr algn="ctr" fontAlgn="auto">
              <a:spcAft>
                <a:spcPts val="0"/>
              </a:spcAft>
              <a:defRPr/>
            </a:pPr>
            <a:r>
              <a:rPr lang="en-US" sz="3000" dirty="0" smtClean="0">
                <a:solidFill>
                  <a:schemeClr val="tx1">
                    <a:lumMod val="50000"/>
                    <a:lumOff val="50000"/>
                  </a:schemeClr>
                </a:solidFill>
                <a:latin typeface="Helvetica" pitchFamily="34" charset="0"/>
                <a:ea typeface="+mj-ea"/>
                <a:cs typeface="+mj-cs"/>
              </a:rPr>
              <a:t>REQUEST/HOLD OPTION</a:t>
            </a:r>
          </a:p>
          <a:p>
            <a:pPr algn="ctr" fontAlgn="auto">
              <a:spcAft>
                <a:spcPts val="0"/>
              </a:spcAft>
              <a:defRPr/>
            </a:pPr>
            <a:r>
              <a:rPr lang="en-US" sz="3000" dirty="0" smtClean="0">
                <a:solidFill>
                  <a:schemeClr val="tx1">
                    <a:lumMod val="50000"/>
                    <a:lumOff val="50000"/>
                  </a:schemeClr>
                </a:solidFill>
                <a:latin typeface="Helvetica" pitchFamily="34" charset="0"/>
                <a:ea typeface="+mj-ea"/>
                <a:cs typeface="+mj-cs"/>
              </a:rPr>
              <a:t>2009</a:t>
            </a:r>
            <a:endParaRPr lang="en-US" sz="3000" dirty="0">
              <a:solidFill>
                <a:schemeClr val="tx1">
                  <a:lumMod val="50000"/>
                  <a:lumOff val="50000"/>
                </a:schemeClr>
              </a:solidFill>
              <a:latin typeface="Helvetica" pitchFamily="34" charset="0"/>
              <a:ea typeface="+mj-ea"/>
              <a:cs typeface="+mj-cs"/>
            </a:endParaRPr>
          </a:p>
        </p:txBody>
      </p:sp>
    </p:spTree>
    <p:extLst>
      <p:ext uri="{BB962C8B-B14F-4D97-AF65-F5344CB8AC3E}">
        <p14:creationId xmlns:p14="http://schemas.microsoft.com/office/powerpoint/2010/main" val="1447584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9" name="Title 1"/>
          <p:cNvSpPr txBox="1">
            <a:spLocks/>
          </p:cNvSpPr>
          <p:nvPr/>
        </p:nvSpPr>
        <p:spPr>
          <a:xfrm>
            <a:off x="1371600" y="990600"/>
            <a:ext cx="7162800" cy="1295400"/>
          </a:xfrm>
          <a:prstGeom prst="rect">
            <a:avLst/>
          </a:prstGeom>
        </p:spPr>
        <p:txBody>
          <a:bodyPr anchor="ctr">
            <a:normAutofit fontScale="85000" lnSpcReduction="10000"/>
          </a:bodyPr>
          <a:lstStyle/>
          <a:p>
            <a:pPr marL="457200" indent="-457200" fontAlgn="auto">
              <a:spcAft>
                <a:spcPts val="0"/>
              </a:spcAft>
              <a:defRPr/>
            </a:pPr>
            <a:r>
              <a:rPr lang="en-US" sz="2000" dirty="0" smtClean="0">
                <a:latin typeface="Helvetica" pitchFamily="34" charset="0"/>
                <a:ea typeface="+mj-ea"/>
                <a:cs typeface="+mj-cs"/>
              </a:rPr>
              <a:t>	</a:t>
            </a:r>
            <a:r>
              <a:rPr lang="en-US" sz="2800" dirty="0" smtClean="0">
                <a:latin typeface="Helvetica" pitchFamily="34" charset="0"/>
                <a:ea typeface="+mj-ea"/>
                <a:cs typeface="+mj-cs"/>
              </a:rPr>
              <a:t>In 2009 the Access Services Department at the Otto G. Richter Library decided to offer patrons the Item Request Service called “Paging.”</a:t>
            </a:r>
            <a:endParaRPr lang="en-US" sz="2800"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D6A19"/>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286000" y="2971800"/>
            <a:ext cx="6096000" cy="19050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Patrons request items through the catalog</a:t>
            </a:r>
          </a:p>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Window of 24 to 48 hours to find the item</a:t>
            </a:r>
          </a:p>
          <a:p>
            <a:pPr marL="457200" indent="-457200" fontAlgn="auto">
              <a:lnSpc>
                <a:spcPct val="150000"/>
              </a:lnSpc>
              <a:spcAft>
                <a:spcPts val="0"/>
              </a:spcAft>
              <a:buFont typeface="Arial" pitchFamily="34" charset="0"/>
              <a:buChar char="•"/>
              <a:defRPr/>
            </a:pPr>
            <a:r>
              <a:rPr lang="en-US" sz="2000" dirty="0" smtClean="0">
                <a:latin typeface="Helvetica" pitchFamily="34" charset="0"/>
                <a:ea typeface="+mj-ea"/>
                <a:cs typeface="+mj-cs"/>
              </a:rPr>
              <a:t>Circulation was the unit in charge of the project.</a:t>
            </a:r>
          </a:p>
          <a:p>
            <a:pPr marL="457200" indent="-457200" fontAlgn="auto">
              <a:lnSpc>
                <a:spcPct val="150000"/>
              </a:lnSpc>
              <a:spcAft>
                <a:spcPts val="0"/>
              </a:spcAft>
              <a:buFont typeface="Arial" pitchFamily="34" charset="0"/>
              <a:buChar char="•"/>
              <a:defRPr/>
            </a:pPr>
            <a:endParaRPr lang="en-US" sz="1600" dirty="0" smtClean="0">
              <a:latin typeface="Helvetica" pitchFamily="34" charset="0"/>
              <a:ea typeface="+mj-ea"/>
              <a:cs typeface="+mj-cs"/>
            </a:endParaRPr>
          </a:p>
          <a:p>
            <a:pPr marL="457200" indent="-457200" fontAlgn="auto">
              <a:lnSpc>
                <a:spcPct val="150000"/>
              </a:lnSpc>
              <a:spcAft>
                <a:spcPts val="0"/>
              </a:spcAft>
              <a:buFont typeface="Arial" pitchFamily="34" charset="0"/>
              <a:buChar char="•"/>
              <a:defRPr/>
            </a:pPr>
            <a:endParaRPr lang="en-US" sz="1600" dirty="0">
              <a:latin typeface="Helvetica" pitchFamily="34" charset="0"/>
              <a:ea typeface="+mj-ea"/>
              <a:cs typeface="+mj-cs"/>
            </a:endParaRPr>
          </a:p>
        </p:txBody>
      </p:sp>
    </p:spTree>
    <p:extLst>
      <p:ext uri="{BB962C8B-B14F-4D97-AF65-F5344CB8AC3E}">
        <p14:creationId xmlns:p14="http://schemas.microsoft.com/office/powerpoint/2010/main" val="1285437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584775"/>
          </a:xfrm>
          <a:prstGeom prst="rect">
            <a:avLst/>
          </a:prstGeom>
          <a:noFill/>
        </p:spPr>
        <p:txBody>
          <a:bodyPr>
            <a:spAutoFit/>
          </a:bodyPr>
          <a:lstStyle/>
          <a:p>
            <a:pPr>
              <a:defRPr/>
            </a:pPr>
            <a:r>
              <a:rPr lang="en-US" sz="1400" b="1" dirty="0" smtClean="0">
                <a:solidFill>
                  <a:schemeClr val="tx1">
                    <a:lumMod val="50000"/>
                    <a:lumOff val="50000"/>
                  </a:schemeClr>
                </a:solidFill>
                <a:latin typeface="Helvetica" pitchFamily="34" charset="0"/>
              </a:rPr>
              <a:t>FIRST APPROACH</a:t>
            </a:r>
          </a:p>
          <a:p>
            <a:pPr fontAlgn="auto">
              <a:spcBef>
                <a:spcPts val="0"/>
              </a:spcBef>
              <a:spcAft>
                <a:spcPts val="0"/>
              </a:spcAft>
              <a:defRPr/>
            </a:pPr>
            <a:endParaRPr lang="en-US" b="1" dirty="0">
              <a:solidFill>
                <a:schemeClr val="tx1">
                  <a:lumMod val="50000"/>
                  <a:lumOff val="50000"/>
                </a:schemeClr>
              </a:solidFill>
              <a:latin typeface="Helvetica" pitchFamily="34" charset="0"/>
            </a:endParaRPr>
          </a:p>
        </p:txBody>
      </p:sp>
      <p:cxnSp>
        <p:nvCxnSpPr>
          <p:cNvPr id="6" name="Straight Connector 5"/>
          <p:cNvCxnSpPr/>
          <p:nvPr/>
        </p:nvCxnSpPr>
        <p:spPr>
          <a:xfrm>
            <a:off x="304800" y="457200"/>
            <a:ext cx="8534400" cy="1588"/>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 y="460375"/>
            <a:ext cx="8686800" cy="0"/>
          </a:xfrm>
          <a:prstGeom prst="line">
            <a:avLst/>
          </a:prstGeom>
          <a:ln w="19050" cap="rnd">
            <a:solidFill>
              <a:srgbClr val="FD6A19"/>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4" cstate="print"/>
          <a:srcRect/>
          <a:stretch>
            <a:fillRect/>
          </a:stretch>
        </p:blipFill>
        <p:spPr bwMode="auto">
          <a:xfrm>
            <a:off x="304800" y="838200"/>
            <a:ext cx="8532813" cy="4791075"/>
          </a:xfrm>
          <a:prstGeom prst="rect">
            <a:avLst/>
          </a:prstGeom>
          <a:noFill/>
          <a:ln w="9525">
            <a:noFill/>
            <a:miter lim="800000"/>
            <a:headEnd/>
            <a:tailEnd/>
          </a:ln>
        </p:spPr>
      </p:pic>
    </p:spTree>
    <p:extLst>
      <p:ext uri="{BB962C8B-B14F-4D97-AF65-F5344CB8AC3E}">
        <p14:creationId xmlns:p14="http://schemas.microsoft.com/office/powerpoint/2010/main" val="4021917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library.miami.edu/libstaff/files/UM_endor_Libraries_rbg_300dpi.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97" y="6096000"/>
            <a:ext cx="1781503" cy="609600"/>
          </a:xfrm>
          <a:prstGeom prst="rect">
            <a:avLst/>
          </a:prstGeom>
          <a:noFill/>
          <a:ln>
            <a:noFill/>
          </a:ln>
        </p:spPr>
      </p:pic>
      <p:sp>
        <p:nvSpPr>
          <p:cNvPr id="5" name="TextBox 4"/>
          <p:cNvSpPr txBox="1"/>
          <p:nvPr/>
        </p:nvSpPr>
        <p:spPr>
          <a:xfrm>
            <a:off x="228600" y="152400"/>
            <a:ext cx="7315200" cy="307975"/>
          </a:xfrm>
          <a:prstGeom prst="rect">
            <a:avLst/>
          </a:prstGeom>
          <a:noFill/>
        </p:spPr>
        <p:txBody>
          <a:bodyPr>
            <a:spAutoFit/>
          </a:bodyPr>
          <a:lstStyle/>
          <a:p>
            <a:pPr fontAlgn="auto">
              <a:spcBef>
                <a:spcPts val="0"/>
              </a:spcBef>
              <a:spcAft>
                <a:spcPts val="0"/>
              </a:spcAft>
              <a:defRPr/>
            </a:pPr>
            <a:r>
              <a:rPr lang="en-US" sz="1400" b="1" dirty="0" smtClean="0">
                <a:solidFill>
                  <a:schemeClr val="tx1">
                    <a:lumMod val="50000"/>
                    <a:lumOff val="50000"/>
                  </a:schemeClr>
                </a:solidFill>
                <a:latin typeface="Helvetica" pitchFamily="34" charset="0"/>
              </a:rPr>
              <a:t>FIRST APPROACH</a:t>
            </a:r>
            <a:endParaRPr lang="en-US" sz="1400" b="1" dirty="0">
              <a:solidFill>
                <a:schemeClr val="tx1">
                  <a:lumMod val="50000"/>
                  <a:lumOff val="50000"/>
                </a:schemeClr>
              </a:solidFill>
              <a:latin typeface="Helvetica" pitchFamily="34" charset="0"/>
            </a:endParaRPr>
          </a:p>
        </p:txBody>
      </p:sp>
      <p:sp>
        <p:nvSpPr>
          <p:cNvPr id="7" name="Title 1"/>
          <p:cNvSpPr txBox="1">
            <a:spLocks/>
          </p:cNvSpPr>
          <p:nvPr/>
        </p:nvSpPr>
        <p:spPr>
          <a:xfrm>
            <a:off x="2286000" y="685800"/>
            <a:ext cx="6096000" cy="990600"/>
          </a:xfrm>
          <a:prstGeom prst="rect">
            <a:avLst/>
          </a:prstGeom>
        </p:spPr>
        <p:txBody>
          <a:bodyPr anchor="ctr">
            <a:normAutofit/>
          </a:bodyPr>
          <a:lstStyle/>
          <a:p>
            <a:pPr fontAlgn="auto">
              <a:spcAft>
                <a:spcPts val="0"/>
              </a:spcAft>
              <a:defRPr/>
            </a:pPr>
            <a:r>
              <a:rPr lang="en-US" sz="3200" dirty="0" smtClean="0">
                <a:latin typeface="Helvetica" pitchFamily="34" charset="0"/>
                <a:ea typeface="+mj-ea"/>
                <a:cs typeface="+mj-cs"/>
              </a:rPr>
              <a:t>Paging Service</a:t>
            </a:r>
            <a:endParaRPr lang="en-US" sz="3200" dirty="0">
              <a:latin typeface="Helvetica" pitchFamily="34" charset="0"/>
              <a:ea typeface="+mj-ea"/>
              <a:cs typeface="+mj-cs"/>
            </a:endParaRPr>
          </a:p>
        </p:txBody>
      </p:sp>
      <p:sp>
        <p:nvSpPr>
          <p:cNvPr id="8" name="Title 1"/>
          <p:cNvSpPr txBox="1">
            <a:spLocks/>
          </p:cNvSpPr>
          <p:nvPr/>
        </p:nvSpPr>
        <p:spPr>
          <a:xfrm>
            <a:off x="2286000" y="1828800"/>
            <a:ext cx="7086600" cy="533400"/>
          </a:xfrm>
          <a:prstGeom prst="rect">
            <a:avLst/>
          </a:prstGeom>
        </p:spPr>
        <p:txBody>
          <a:bodyPr anchor="ctr">
            <a:normAutofit/>
          </a:bodyPr>
          <a:lstStyle/>
          <a:p>
            <a:pPr fontAlgn="auto">
              <a:spcAft>
                <a:spcPts val="0"/>
              </a:spcAft>
              <a:defRPr/>
            </a:pPr>
            <a:r>
              <a:rPr lang="en-US" sz="2800" b="1" dirty="0" smtClean="0">
                <a:solidFill>
                  <a:schemeClr val="accent3">
                    <a:lumMod val="75000"/>
                  </a:schemeClr>
                </a:solidFill>
                <a:latin typeface="Helvetica" pitchFamily="34" charset="0"/>
                <a:ea typeface="+mj-ea"/>
                <a:cs typeface="+mj-cs"/>
              </a:rPr>
              <a:t>Circulation</a:t>
            </a:r>
            <a:endParaRPr lang="en-US" sz="2800" b="1" dirty="0">
              <a:solidFill>
                <a:schemeClr val="accent3">
                  <a:lumMod val="75000"/>
                </a:schemeClr>
              </a:solidFill>
              <a:latin typeface="Helvetica" pitchFamily="34" charset="0"/>
              <a:ea typeface="+mj-ea"/>
              <a:cs typeface="+mj-cs"/>
            </a:endParaRPr>
          </a:p>
        </p:txBody>
      </p:sp>
      <p:sp>
        <p:nvSpPr>
          <p:cNvPr id="11" name="Title 1"/>
          <p:cNvSpPr txBox="1">
            <a:spLocks/>
          </p:cNvSpPr>
          <p:nvPr/>
        </p:nvSpPr>
        <p:spPr>
          <a:xfrm>
            <a:off x="2743200" y="2667000"/>
            <a:ext cx="6096000" cy="2362200"/>
          </a:xfrm>
          <a:prstGeom prst="rect">
            <a:avLst/>
          </a:prstGeom>
        </p:spPr>
        <p:txBody>
          <a:bodyPr anchor="ctr">
            <a:normAutofit/>
          </a:bodyPr>
          <a:lstStyle/>
          <a:p>
            <a:pPr marL="457200" indent="-457200" fontAlgn="auto">
              <a:lnSpc>
                <a:spcPct val="150000"/>
              </a:lnSpc>
              <a:spcAft>
                <a:spcPts val="0"/>
              </a:spcAft>
              <a:buFont typeface="Arial" pitchFamily="34" charset="0"/>
              <a:buChar char="•"/>
              <a:defRPr/>
            </a:pPr>
            <a:r>
              <a:rPr lang="en-US" dirty="0" smtClean="0">
                <a:latin typeface="Helvetica" pitchFamily="34" charset="0"/>
                <a:ea typeface="+mj-ea"/>
                <a:cs typeface="+mj-cs"/>
              </a:rPr>
              <a:t>System: Millennium</a:t>
            </a:r>
          </a:p>
          <a:p>
            <a:pPr marL="457200" indent="-457200" fontAlgn="auto">
              <a:lnSpc>
                <a:spcPct val="150000"/>
              </a:lnSpc>
              <a:spcAft>
                <a:spcPts val="0"/>
              </a:spcAft>
              <a:buFont typeface="Arial" pitchFamily="34" charset="0"/>
              <a:buChar char="•"/>
              <a:defRPr/>
            </a:pPr>
            <a:r>
              <a:rPr lang="en-US" dirty="0" smtClean="0">
                <a:latin typeface="Helvetica" pitchFamily="34" charset="0"/>
                <a:ea typeface="+mj-ea"/>
                <a:cs typeface="+mj-cs"/>
              </a:rPr>
              <a:t>A  list of items printed twice a day (AM, PM)</a:t>
            </a:r>
            <a:endParaRPr lang="en-US" dirty="0">
              <a:latin typeface="Helvetica" pitchFamily="34" charset="0"/>
              <a:ea typeface="+mj-ea"/>
              <a:cs typeface="+mj-cs"/>
            </a:endParaRPr>
          </a:p>
          <a:p>
            <a:pPr marL="457200" indent="-457200" fontAlgn="auto">
              <a:lnSpc>
                <a:spcPct val="150000"/>
              </a:lnSpc>
              <a:spcAft>
                <a:spcPts val="0"/>
              </a:spcAft>
              <a:buFont typeface="Arial" pitchFamily="34" charset="0"/>
              <a:buChar char="•"/>
              <a:defRPr/>
            </a:pPr>
            <a:r>
              <a:rPr lang="en-US" dirty="0" smtClean="0">
                <a:latin typeface="Helvetica" pitchFamily="34" charset="0"/>
                <a:ea typeface="+mj-ea"/>
                <a:cs typeface="+mj-cs"/>
              </a:rPr>
              <a:t>Student Assistants and Staff  would do paging</a:t>
            </a:r>
            <a:endParaRPr lang="en-US" dirty="0">
              <a:latin typeface="Helvetica" pitchFamily="34" charset="0"/>
              <a:ea typeface="+mj-ea"/>
              <a:cs typeface="+mj-cs"/>
            </a:endParaRPr>
          </a:p>
        </p:txBody>
      </p:sp>
      <p:cxnSp>
        <p:nvCxnSpPr>
          <p:cNvPr id="13" name="Straight Connector 12"/>
          <p:cNvCxnSpPr/>
          <p:nvPr/>
        </p:nvCxnSpPr>
        <p:spPr>
          <a:xfrm>
            <a:off x="304800" y="460375"/>
            <a:ext cx="8686800" cy="0"/>
          </a:xfrm>
          <a:prstGeom prst="line">
            <a:avLst/>
          </a:prstGeom>
          <a:ln w="25400" cap="rnd">
            <a:solidFill>
              <a:srgbClr val="FC60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6134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18435</TotalTime>
  <Words>1338</Words>
  <Application>Microsoft Office PowerPoint</Application>
  <PresentationFormat>On-screen Show (4:3)</PresentationFormat>
  <Paragraphs>289</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FROM INTRALIBRARY TO INTERLIBRARY LOAN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Figueroa</dc:creator>
  <cp:lastModifiedBy>Ronald Figueroa</cp:lastModifiedBy>
  <cp:revision>123</cp:revision>
  <dcterms:created xsi:type="dcterms:W3CDTF">2013-07-18T14:46:06Z</dcterms:created>
  <dcterms:modified xsi:type="dcterms:W3CDTF">2013-08-28T16:33:29Z</dcterms:modified>
</cp:coreProperties>
</file>